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4"/>
  </p:notesMasterIdLst>
  <p:handoutMasterIdLst>
    <p:handoutMasterId r:id="rId25"/>
  </p:handoutMasterIdLst>
  <p:sldIdLst>
    <p:sldId id="256" r:id="rId2"/>
    <p:sldId id="326" r:id="rId3"/>
    <p:sldId id="309" r:id="rId4"/>
    <p:sldId id="338" r:id="rId5"/>
    <p:sldId id="325" r:id="rId6"/>
    <p:sldId id="350" r:id="rId7"/>
    <p:sldId id="348" r:id="rId8"/>
    <p:sldId id="337" r:id="rId9"/>
    <p:sldId id="332" r:id="rId10"/>
    <p:sldId id="331" r:id="rId11"/>
    <p:sldId id="343" r:id="rId12"/>
    <p:sldId id="341" r:id="rId13"/>
    <p:sldId id="342" r:id="rId14"/>
    <p:sldId id="340" r:id="rId15"/>
    <p:sldId id="307" r:id="rId16"/>
    <p:sldId id="317" r:id="rId17"/>
    <p:sldId id="316" r:id="rId18"/>
    <p:sldId id="305" r:id="rId19"/>
    <p:sldId id="319" r:id="rId20"/>
    <p:sldId id="318" r:id="rId21"/>
    <p:sldId id="320" r:id="rId22"/>
    <p:sldId id="321" r:id="rId23"/>
  </p:sldIdLst>
  <p:sldSz cx="9525000" cy="6858000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5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41" autoAdjust="0"/>
    <p:restoredTop sz="99155" autoAdjust="0"/>
  </p:normalViewPr>
  <p:slideViewPr>
    <p:cSldViewPr>
      <p:cViewPr varScale="1">
        <p:scale>
          <a:sx n="83" d="100"/>
          <a:sy n="83" d="100"/>
        </p:scale>
        <p:origin x="1814" y="101"/>
      </p:cViewPr>
      <p:guideLst>
        <p:guide orient="horz" pos="2160"/>
        <p:guide pos="30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4080" y="-96"/>
      </p:cViewPr>
      <p:guideLst>
        <p:guide orient="horz" pos="3125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026">
            <a:extLst>
              <a:ext uri="{FF2B5EF4-FFF2-40B4-BE49-F238E27FC236}">
                <a16:creationId xmlns:a16="http://schemas.microsoft.com/office/drawing/2014/main" id="{86269A76-51B5-4961-A9D4-4CCCE8AD5B1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79" name="Rectangle 1027">
            <a:extLst>
              <a:ext uri="{FF2B5EF4-FFF2-40B4-BE49-F238E27FC236}">
                <a16:creationId xmlns:a16="http://schemas.microsoft.com/office/drawing/2014/main" id="{D4DFD556-9132-4D93-957D-BB1B7119D08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798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80" name="Rectangle 1028">
            <a:extLst>
              <a:ext uri="{FF2B5EF4-FFF2-40B4-BE49-F238E27FC236}">
                <a16:creationId xmlns:a16="http://schemas.microsoft.com/office/drawing/2014/main" id="{9DB7F315-D9B3-4FAB-9E2C-71F2B2BBC9E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69438"/>
            <a:ext cx="294798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81" name="Rectangle 1029">
            <a:extLst>
              <a:ext uri="{FF2B5EF4-FFF2-40B4-BE49-F238E27FC236}">
                <a16:creationId xmlns:a16="http://schemas.microsoft.com/office/drawing/2014/main" id="{D7AC5D38-95A7-496D-8940-E0216D7DDCF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69438"/>
            <a:ext cx="294798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E5926B3-0FB5-4634-9418-CD071285366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23F3FDF2-15A9-48C9-B5BD-E119DE52DE3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190" tIns="46095" rIns="92190" bIns="46095" numCol="1" anchor="ctr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26C1057B-42B6-4CDB-B331-7439D263DD3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798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190" tIns="46095" rIns="92190" bIns="46095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D003F66-5B9E-4628-868D-F0A2A3ECF12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15975" y="776288"/>
            <a:ext cx="517366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87F517D9-B861-402B-8579-B7DDA40719D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33925"/>
            <a:ext cx="4991100" cy="442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190" tIns="46095" rIns="92190" bIns="460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6086" name="Rectangle 6">
            <a:extLst>
              <a:ext uri="{FF2B5EF4-FFF2-40B4-BE49-F238E27FC236}">
                <a16:creationId xmlns:a16="http://schemas.microsoft.com/office/drawing/2014/main" id="{CA7824F0-64B4-45C7-9EE4-FF803AB13F3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69438"/>
            <a:ext cx="294798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087" name="Rectangle 7">
            <a:extLst>
              <a:ext uri="{FF2B5EF4-FFF2-40B4-BE49-F238E27FC236}">
                <a16:creationId xmlns:a16="http://schemas.microsoft.com/office/drawing/2014/main" id="{9F7F68F1-19B6-43E7-BA43-2D7F3DF0FB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69438"/>
            <a:ext cx="294798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D85D86D-E085-4785-A21E-57CC9AC72FD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7541C67A-ED3B-47C9-A9B4-47319AE374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EAA477B-E658-45A0-8F07-05FBFA478EB3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514A190C-BF52-4F73-B90D-6B2107B402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A2BEE3BC-E0B5-4A5D-B6BC-E71FC3CDF6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F24CBD5E-B2A1-4613-80E1-374213342C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52421AA-A507-43ED-8C60-D0DAB3A86D8D}" type="slidenum">
              <a:rPr lang="en-GB" altLang="en-US" smtClean="0"/>
              <a:pPr>
                <a:spcBef>
                  <a:spcPct val="0"/>
                </a:spcBef>
              </a:pPr>
              <a:t>2</a:t>
            </a:fld>
            <a:endParaRPr lang="en-GB" altLang="en-US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8DA7E593-CE21-4DC1-8845-819A743F53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73CE6201-66B5-41F5-8179-D797137DEC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80616749-9634-41E3-A34C-1332E3BAC9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5001093B-F98A-4729-B42F-BB37BF0B5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FE1CF59D-C873-4F78-AAFF-3802F18942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5964C02-ACE5-4D2C-BE32-C2319049DE17}" type="slidenum">
              <a:rPr lang="en-GB" altLang="en-US" smtClean="0"/>
              <a:pPr>
                <a:spcBef>
                  <a:spcPct val="0"/>
                </a:spcBef>
              </a:pPr>
              <a:t>5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80616749-9634-41E3-A34C-1332E3BAC9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5001093B-F98A-4729-B42F-BB37BF0B5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FE1CF59D-C873-4F78-AAFF-3802F18942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5964C02-ACE5-4D2C-BE32-C2319049DE17}" type="slidenum">
              <a:rPr lang="en-GB" altLang="en-US" smtClean="0"/>
              <a:pPr>
                <a:spcBef>
                  <a:spcPct val="0"/>
                </a:spcBef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91612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C691C3BD-93AE-4C02-AF17-54C938FDD7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939A6D7B-58AD-4149-9069-EC8298428D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3CBBAC4B-BD93-4E82-8D20-55B1E0A0B9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84A28D9-7DF7-4D19-BD28-A05A3606FBB3}" type="slidenum">
              <a:rPr lang="en-GB" altLang="en-US" smtClean="0"/>
              <a:pPr>
                <a:spcBef>
                  <a:spcPct val="0"/>
                </a:spcBef>
              </a:pPr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0486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C691C3BD-93AE-4C02-AF17-54C938FDD7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939A6D7B-58AD-4149-9069-EC8298428D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3CBBAC4B-BD93-4E82-8D20-55B1E0A0B9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84A28D9-7DF7-4D19-BD28-A05A3606FBB3}" type="slidenum">
              <a:rPr lang="en-GB" altLang="en-US" smtClean="0"/>
              <a:pPr>
                <a:spcBef>
                  <a:spcPct val="0"/>
                </a:spcBef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84809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1E3814F0-B9FC-401B-B7C4-7E3A77F19C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A2E63F0B-7495-4F38-95EE-7C2847C8A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17EEE4FA-FC37-4235-B945-4F09AF91AB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D3CFD1D-238E-469E-8C1A-7F9414513EF0}" type="slidenum">
              <a:rPr lang="en-GB" altLang="en-US" smtClean="0"/>
              <a:pPr>
                <a:spcBef>
                  <a:spcPct val="0"/>
                </a:spcBef>
              </a:pPr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53534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478394C3-B63E-46F0-922C-3711D9A710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462D4067-0338-4905-925A-6D5FAC7E2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4E709E76-E300-4177-8CF4-5E8506A466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C03BBC1-06B8-4BB2-BB80-835ADDD35541}" type="slidenum">
              <a:rPr lang="en-GB" altLang="en-US" smtClean="0"/>
              <a:pPr>
                <a:spcBef>
                  <a:spcPct val="0"/>
                </a:spcBef>
              </a:pPr>
              <a:t>15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75" y="2130425"/>
            <a:ext cx="809625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3886200"/>
            <a:ext cx="66675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731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6900" y="4800600"/>
            <a:ext cx="57150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66900" y="612775"/>
            <a:ext cx="57150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66900" y="5367338"/>
            <a:ext cx="57150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4576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274638"/>
            <a:ext cx="85725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6250" y="1600200"/>
            <a:ext cx="85725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522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74638"/>
            <a:ext cx="2143125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6250" y="274638"/>
            <a:ext cx="6276975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273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274638"/>
            <a:ext cx="85725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76250" y="1600200"/>
            <a:ext cx="85725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632660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274638"/>
            <a:ext cx="85725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50" y="1600200"/>
            <a:ext cx="85725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06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475" y="4406900"/>
            <a:ext cx="809625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2475" y="2906713"/>
            <a:ext cx="809625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4018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274638"/>
            <a:ext cx="85725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6250" y="1600200"/>
            <a:ext cx="421005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600200"/>
            <a:ext cx="421005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50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274638"/>
            <a:ext cx="85725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6250" y="1535113"/>
            <a:ext cx="420846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" y="2174875"/>
            <a:ext cx="420846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38700" y="1535113"/>
            <a:ext cx="421005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38700" y="2174875"/>
            <a:ext cx="4210050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4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274638"/>
            <a:ext cx="85725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572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2645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274638"/>
            <a:ext cx="85725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982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273050"/>
            <a:ext cx="313372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4275" y="273050"/>
            <a:ext cx="5324475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6250" y="1435100"/>
            <a:ext cx="3133725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9838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>
            <a:extLst>
              <a:ext uri="{FF2B5EF4-FFF2-40B4-BE49-F238E27FC236}">
                <a16:creationId xmlns:a16="http://schemas.microsoft.com/office/drawing/2014/main" id="{9C08FAC3-BC1F-41E3-ABF4-11F1A70924EC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85800"/>
            <a:ext cx="9525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495EBF-98EE-4CD3-AA3B-BD9F72FBC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400800"/>
            <a:ext cx="9525000" cy="457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GB" altLang="en-US" sz="1200" b="1">
                <a:solidFill>
                  <a:schemeClr val="bg1"/>
                </a:solidFill>
              </a:rPr>
              <a:t>Ref : QA1			Date :  1st October 2019			Revision :  17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8AECD5B-C1CE-4091-B0BB-DEEF19018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525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8" r:id="rId1"/>
    <p:sldLayoutId id="2147483989" r:id="rId2"/>
    <p:sldLayoutId id="2147483990" r:id="rId3"/>
    <p:sldLayoutId id="2147483991" r:id="rId4"/>
    <p:sldLayoutId id="2147483992" r:id="rId5"/>
    <p:sldLayoutId id="2147483993" r:id="rId6"/>
    <p:sldLayoutId id="2147483994" r:id="rId7"/>
    <p:sldLayoutId id="2147483995" r:id="rId8"/>
    <p:sldLayoutId id="2147483996" r:id="rId9"/>
    <p:sldLayoutId id="2147483997" r:id="rId10"/>
    <p:sldLayoutId id="2147483998" r:id="rId11"/>
    <p:sldLayoutId id="2147483999" r:id="rId12"/>
    <p:sldLayoutId id="2147484000" r:id="rId1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09DBE585-DCE4-4978-AE1A-0E2F969AB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713" y="1412875"/>
            <a:ext cx="80978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4000" b="1" dirty="0">
                <a:solidFill>
                  <a:srgbClr val="0000CC"/>
                </a:solidFill>
              </a:rPr>
              <a:t>Falcon Foodservice Equipment</a:t>
            </a:r>
            <a:br>
              <a:rPr lang="en-GB" altLang="en-US" sz="4000" b="1" dirty="0">
                <a:solidFill>
                  <a:srgbClr val="0000CC"/>
                </a:solidFill>
              </a:rPr>
            </a:br>
            <a:r>
              <a:rPr lang="en-GB" altLang="en-US" sz="4000" b="1" dirty="0">
                <a:solidFill>
                  <a:srgbClr val="0000CC"/>
                </a:solidFill>
              </a:rPr>
              <a:t>Organisation Chart</a:t>
            </a:r>
            <a:br>
              <a:rPr lang="en-GB" altLang="en-US" sz="4000" b="1" dirty="0">
                <a:solidFill>
                  <a:schemeClr val="accent2"/>
                </a:solidFill>
              </a:rPr>
            </a:br>
            <a:endParaRPr lang="en-GB" altLang="en-US" sz="4000" b="1" dirty="0">
              <a:solidFill>
                <a:schemeClr val="accent2"/>
              </a:solidFill>
            </a:endParaRPr>
          </a:p>
        </p:txBody>
      </p:sp>
      <p:pic>
        <p:nvPicPr>
          <p:cNvPr id="4099" name="Picture 3">
            <a:extLst>
              <a:ext uri="{FF2B5EF4-FFF2-40B4-BE49-F238E27FC236}">
                <a16:creationId xmlns:a16="http://schemas.microsoft.com/office/drawing/2014/main" id="{6FEF84CF-0E2E-4051-8E1D-4536801141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Box 4">
            <a:extLst>
              <a:ext uri="{FF2B5EF4-FFF2-40B4-BE49-F238E27FC236}">
                <a16:creationId xmlns:a16="http://schemas.microsoft.com/office/drawing/2014/main" id="{8B0EEE99-AFC5-47B5-8AF7-9B2EB9288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3" y="6453188"/>
            <a:ext cx="104227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dirty="0"/>
              <a:t>REVISION : 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>
            <a:extLst>
              <a:ext uri="{FF2B5EF4-FFF2-40B4-BE49-F238E27FC236}">
                <a16:creationId xmlns:a16="http://schemas.microsoft.com/office/drawing/2014/main" id="{E21F15DB-8433-4732-832D-34C322909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88" y="88900"/>
            <a:ext cx="8066087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solidFill>
                  <a:srgbClr val="0000CC"/>
                </a:solidFill>
              </a:rPr>
              <a:t>Product Engineering</a:t>
            </a:r>
            <a:endParaRPr lang="en-GB" altLang="en-US" sz="40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3" name="Rectangle 6">
            <a:extLst>
              <a:ext uri="{FF2B5EF4-FFF2-40B4-BE49-F238E27FC236}">
                <a16:creationId xmlns:a16="http://schemas.microsoft.com/office/drawing/2014/main" id="{C93DF31D-758D-4F52-90A0-3723DB415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8263" y="3213100"/>
            <a:ext cx="630237" cy="11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10244" name="Rectangle 7">
            <a:extLst>
              <a:ext uri="{FF2B5EF4-FFF2-40B4-BE49-F238E27FC236}">
                <a16:creationId xmlns:a16="http://schemas.microsoft.com/office/drawing/2014/main" id="{B9B8B37E-2EA3-49D9-85C7-566954975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1288" y="1855788"/>
            <a:ext cx="1392237" cy="14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10245" name="Rectangle 8">
            <a:extLst>
              <a:ext uri="{FF2B5EF4-FFF2-40B4-BE49-F238E27FC236}">
                <a16:creationId xmlns:a16="http://schemas.microsoft.com/office/drawing/2014/main" id="{B528EA14-FD95-4C00-91E5-687A8C8A5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3375" y="2300288"/>
            <a:ext cx="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10246" name="Rectangle 17">
            <a:extLst>
              <a:ext uri="{FF2B5EF4-FFF2-40B4-BE49-F238E27FC236}">
                <a16:creationId xmlns:a16="http://schemas.microsoft.com/office/drawing/2014/main" id="{4B9359E3-DCF8-43CE-A1B8-66D46DD30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6360" y="1052513"/>
            <a:ext cx="2232244" cy="1081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Douglas MacLachlan</a:t>
            </a:r>
          </a:p>
          <a:p>
            <a:pPr algn="ctr"/>
            <a:r>
              <a:rPr lang="en-GB" altLang="en-US" dirty="0"/>
              <a:t>Technical Director </a:t>
            </a:r>
          </a:p>
        </p:txBody>
      </p:sp>
      <p:sp>
        <p:nvSpPr>
          <p:cNvPr id="10247" name="Rectangle 14">
            <a:extLst>
              <a:ext uri="{FF2B5EF4-FFF2-40B4-BE49-F238E27FC236}">
                <a16:creationId xmlns:a16="http://schemas.microsoft.com/office/drawing/2014/main" id="{A67BC756-4DBB-475A-8E64-12B84F436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7924" y="2385578"/>
            <a:ext cx="1800225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Susan Goldie</a:t>
            </a:r>
          </a:p>
          <a:p>
            <a:pPr algn="ctr"/>
            <a:r>
              <a:rPr lang="en-GB" altLang="en-US" dirty="0"/>
              <a:t>Design  </a:t>
            </a:r>
          </a:p>
          <a:p>
            <a:pPr algn="ctr"/>
            <a:r>
              <a:rPr lang="en-GB" altLang="en-US" dirty="0"/>
              <a:t>Team Leader</a:t>
            </a:r>
          </a:p>
        </p:txBody>
      </p:sp>
      <p:sp>
        <p:nvSpPr>
          <p:cNvPr id="10252" name="Rectangle 20">
            <a:extLst>
              <a:ext uri="{FF2B5EF4-FFF2-40B4-BE49-F238E27FC236}">
                <a16:creationId xmlns:a16="http://schemas.microsoft.com/office/drawing/2014/main" id="{71532B1A-58F0-41A7-90EF-4C6E518A9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6969" y="4131260"/>
            <a:ext cx="1197925" cy="1081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Neil White</a:t>
            </a:r>
          </a:p>
          <a:p>
            <a:pPr algn="ctr"/>
            <a:r>
              <a:rPr lang="en-GB" altLang="en-US" dirty="0"/>
              <a:t>Design Engineer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10253" name="Rectangle 21">
            <a:extLst>
              <a:ext uri="{FF2B5EF4-FFF2-40B4-BE49-F238E27FC236}">
                <a16:creationId xmlns:a16="http://schemas.microsoft.com/office/drawing/2014/main" id="{A5FC8361-77DB-4F64-8007-32D4DFE97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633" y="4131260"/>
            <a:ext cx="1303857" cy="1081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Gordon Smith</a:t>
            </a:r>
          </a:p>
          <a:p>
            <a:pPr algn="ctr"/>
            <a:r>
              <a:rPr lang="en-GB" altLang="en-US" dirty="0"/>
              <a:t>Design Engineer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cxnSp>
        <p:nvCxnSpPr>
          <p:cNvPr id="10257" name="Straight Connector 69">
            <a:extLst>
              <a:ext uri="{FF2B5EF4-FFF2-40B4-BE49-F238E27FC236}">
                <a16:creationId xmlns:a16="http://schemas.microsoft.com/office/drawing/2014/main" id="{EDC06657-D31F-444D-AE39-6D6E17FF3A3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18038" y="2133600"/>
            <a:ext cx="0" cy="21590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8" name="Straight Connector 69">
            <a:extLst>
              <a:ext uri="{FF2B5EF4-FFF2-40B4-BE49-F238E27FC236}">
                <a16:creationId xmlns:a16="http://schemas.microsoft.com/office/drawing/2014/main" id="{685A72A6-4C34-4C90-9189-3CDCC71C342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391721" y="3859500"/>
            <a:ext cx="0" cy="21590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0" name="Straight Connector 69">
            <a:extLst>
              <a:ext uri="{FF2B5EF4-FFF2-40B4-BE49-F238E27FC236}">
                <a16:creationId xmlns:a16="http://schemas.microsoft.com/office/drawing/2014/main" id="{B8FAB693-C011-4BE9-BDDA-E4D177E0DA4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70812" y="3859500"/>
            <a:ext cx="0" cy="217488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2" name="Straight Connector 48">
            <a:extLst>
              <a:ext uri="{FF2B5EF4-FFF2-40B4-BE49-F238E27FC236}">
                <a16:creationId xmlns:a16="http://schemas.microsoft.com/office/drawing/2014/main" id="{6576D033-9AB2-4F97-9CB9-E3364EABD99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391721" y="3859500"/>
            <a:ext cx="6179091" cy="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8" name="Straight Connector 69">
            <a:extLst>
              <a:ext uri="{FF2B5EF4-FFF2-40B4-BE49-F238E27FC236}">
                <a16:creationId xmlns:a16="http://schemas.microsoft.com/office/drawing/2014/main" id="{C8D206B0-119B-44A8-BBD2-A3AE0970122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18037" y="3465078"/>
            <a:ext cx="0" cy="394422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71" name="Rectangle 20">
            <a:extLst>
              <a:ext uri="{FF2B5EF4-FFF2-40B4-BE49-F238E27FC236}">
                <a16:creationId xmlns:a16="http://schemas.microsoft.com/office/drawing/2014/main" id="{B858ACEA-91B4-4514-90DC-C429E3B7A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759" y="4131259"/>
            <a:ext cx="1197926" cy="108108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Ranald Wallace</a:t>
            </a:r>
          </a:p>
          <a:p>
            <a:pPr algn="ctr"/>
            <a:r>
              <a:rPr lang="en-GB" altLang="en-US" dirty="0"/>
              <a:t>Design Engineer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cxnSp>
        <p:nvCxnSpPr>
          <p:cNvPr id="10272" name="Straight Connector 69">
            <a:extLst>
              <a:ext uri="{FF2B5EF4-FFF2-40B4-BE49-F238E27FC236}">
                <a16:creationId xmlns:a16="http://schemas.microsoft.com/office/drawing/2014/main" id="{374E7555-6D43-4635-A193-C74674ACFE70}"/>
              </a:ext>
            </a:extLst>
          </p:cNvPr>
          <p:cNvCxnSpPr>
            <a:cxnSpLocks noChangeShapeType="1"/>
            <a:endCxn id="10271" idx="0"/>
          </p:cNvCxnSpPr>
          <p:nvPr/>
        </p:nvCxnSpPr>
        <p:spPr bwMode="auto">
          <a:xfrm>
            <a:off x="5363721" y="3836934"/>
            <a:ext cx="1" cy="294325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33" name="Picture 3">
            <a:extLst>
              <a:ext uri="{FF2B5EF4-FFF2-40B4-BE49-F238E27FC236}">
                <a16:creationId xmlns:a16="http://schemas.microsoft.com/office/drawing/2014/main" id="{DEFE226A-ED5B-45E3-975D-36ABE814FE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5" name="Straight Connector 69">
            <a:extLst>
              <a:ext uri="{FF2B5EF4-FFF2-40B4-BE49-F238E27FC236}">
                <a16:creationId xmlns:a16="http://schemas.microsoft.com/office/drawing/2014/main" id="{42099225-2533-CD8F-1EA1-4CF6B1B6DEA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94348" y="3859500"/>
            <a:ext cx="0" cy="238042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Rectangle 20">
            <a:extLst>
              <a:ext uri="{FF2B5EF4-FFF2-40B4-BE49-F238E27FC236}">
                <a16:creationId xmlns:a16="http://schemas.microsoft.com/office/drawing/2014/main" id="{57691822-F794-823E-1861-D80D945A4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0732" y="4114509"/>
            <a:ext cx="1197925" cy="10906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Morris </a:t>
            </a:r>
            <a:r>
              <a:rPr lang="en-GB" altLang="en-US" dirty="0"/>
              <a:t>Fowler</a:t>
            </a:r>
          </a:p>
          <a:p>
            <a:pPr algn="ctr"/>
            <a:r>
              <a:rPr lang="en-GB" altLang="en-US" dirty="0"/>
              <a:t>Design Engineer</a:t>
            </a:r>
          </a:p>
        </p:txBody>
      </p:sp>
    </p:spTree>
    <p:extLst>
      <p:ext uri="{BB962C8B-B14F-4D97-AF65-F5344CB8AC3E}">
        <p14:creationId xmlns:p14="http://schemas.microsoft.com/office/powerpoint/2010/main" val="3683566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>
            <a:extLst>
              <a:ext uri="{FF2B5EF4-FFF2-40B4-BE49-F238E27FC236}">
                <a16:creationId xmlns:a16="http://schemas.microsoft.com/office/drawing/2014/main" id="{E21F15DB-8433-4732-832D-34C322909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88" y="88900"/>
            <a:ext cx="8066087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solidFill>
                  <a:srgbClr val="0000CC"/>
                </a:solidFill>
              </a:rPr>
              <a:t>Product Engineering</a:t>
            </a:r>
            <a:endParaRPr lang="en-GB" altLang="en-US" sz="40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3" name="Rectangle 6">
            <a:extLst>
              <a:ext uri="{FF2B5EF4-FFF2-40B4-BE49-F238E27FC236}">
                <a16:creationId xmlns:a16="http://schemas.microsoft.com/office/drawing/2014/main" id="{C93DF31D-758D-4F52-90A0-3723DB415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8263" y="3213100"/>
            <a:ext cx="630237" cy="11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10244" name="Rectangle 7">
            <a:extLst>
              <a:ext uri="{FF2B5EF4-FFF2-40B4-BE49-F238E27FC236}">
                <a16:creationId xmlns:a16="http://schemas.microsoft.com/office/drawing/2014/main" id="{B9B8B37E-2EA3-49D9-85C7-566954975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1288" y="1855788"/>
            <a:ext cx="1392237" cy="14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10245" name="Rectangle 8">
            <a:extLst>
              <a:ext uri="{FF2B5EF4-FFF2-40B4-BE49-F238E27FC236}">
                <a16:creationId xmlns:a16="http://schemas.microsoft.com/office/drawing/2014/main" id="{B528EA14-FD95-4C00-91E5-687A8C8A5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3375" y="2300288"/>
            <a:ext cx="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10246" name="Rectangle 17">
            <a:extLst>
              <a:ext uri="{FF2B5EF4-FFF2-40B4-BE49-F238E27FC236}">
                <a16:creationId xmlns:a16="http://schemas.microsoft.com/office/drawing/2014/main" id="{4B9359E3-DCF8-43CE-A1B8-66D46DD30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363" y="1052513"/>
            <a:ext cx="2232235" cy="1081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Douglas MacLachlan</a:t>
            </a:r>
          </a:p>
          <a:p>
            <a:pPr algn="ctr"/>
            <a:r>
              <a:rPr lang="en-GB" altLang="en-US" dirty="0"/>
              <a:t>Technical Director </a:t>
            </a:r>
          </a:p>
        </p:txBody>
      </p:sp>
      <p:sp>
        <p:nvSpPr>
          <p:cNvPr id="10248" name="Rectangle 17">
            <a:extLst>
              <a:ext uri="{FF2B5EF4-FFF2-40B4-BE49-F238E27FC236}">
                <a16:creationId xmlns:a16="http://schemas.microsoft.com/office/drawing/2014/main" id="{BD4DA3CE-443B-446F-B2A2-4E8DB1308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0779" y="2356892"/>
            <a:ext cx="1728788" cy="1081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Steven Reid</a:t>
            </a:r>
          </a:p>
          <a:p>
            <a:pPr algn="ctr"/>
            <a:r>
              <a:rPr lang="en-GB" altLang="en-US" dirty="0"/>
              <a:t>Lab Team Lead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10249" name="Rectangle 13">
            <a:extLst>
              <a:ext uri="{FF2B5EF4-FFF2-40B4-BE49-F238E27FC236}">
                <a16:creationId xmlns:a16="http://schemas.microsoft.com/office/drawing/2014/main" id="{5A849D6D-1DED-4AA0-8815-725B68118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9822" y="3922093"/>
            <a:ext cx="1079500" cy="1081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Allan Motion</a:t>
            </a:r>
          </a:p>
          <a:p>
            <a:pPr algn="ctr"/>
            <a:r>
              <a:rPr lang="en-GB" altLang="en-US"/>
              <a:t>Development</a:t>
            </a:r>
          </a:p>
          <a:p>
            <a:pPr algn="ctr"/>
            <a:r>
              <a:rPr lang="en-GB" altLang="en-US"/>
              <a:t>Engineer</a:t>
            </a:r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10250" name="Rectangle 17">
            <a:extLst>
              <a:ext uri="{FF2B5EF4-FFF2-40B4-BE49-F238E27FC236}">
                <a16:creationId xmlns:a16="http://schemas.microsoft.com/office/drawing/2014/main" id="{226C39AF-069C-4D29-B11E-9D54DE040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8153" y="3909342"/>
            <a:ext cx="1079500" cy="1081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Allan Davie</a:t>
            </a:r>
          </a:p>
          <a:p>
            <a:pPr algn="ctr"/>
            <a:r>
              <a:rPr lang="en-GB" altLang="en-US"/>
              <a:t>Development </a:t>
            </a:r>
          </a:p>
          <a:p>
            <a:pPr algn="ctr"/>
            <a:r>
              <a:rPr lang="en-GB" altLang="en-US"/>
              <a:t>Engineer</a:t>
            </a:r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10251" name="Rectangle 1085">
            <a:extLst>
              <a:ext uri="{FF2B5EF4-FFF2-40B4-BE49-F238E27FC236}">
                <a16:creationId xmlns:a16="http://schemas.microsoft.com/office/drawing/2014/main" id="{321D22AE-8371-461A-A817-7E1D50B36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0869" y="3947391"/>
            <a:ext cx="1079500" cy="1081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Muhammad </a:t>
            </a:r>
          </a:p>
          <a:p>
            <a:pPr algn="ctr"/>
            <a:r>
              <a:rPr lang="en-GB" altLang="en-US" dirty="0"/>
              <a:t>Mateen </a:t>
            </a:r>
          </a:p>
          <a:p>
            <a:pPr algn="ctr"/>
            <a:r>
              <a:rPr lang="en-GB" altLang="en-US" dirty="0"/>
              <a:t>Development</a:t>
            </a:r>
          </a:p>
          <a:p>
            <a:pPr algn="ctr"/>
            <a:r>
              <a:rPr lang="en-GB" altLang="en-US" dirty="0"/>
              <a:t>Engineer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cxnSp>
        <p:nvCxnSpPr>
          <p:cNvPr id="10257" name="Straight Connector 69">
            <a:extLst>
              <a:ext uri="{FF2B5EF4-FFF2-40B4-BE49-F238E27FC236}">
                <a16:creationId xmlns:a16="http://schemas.microsoft.com/office/drawing/2014/main" id="{EDC06657-D31F-444D-AE39-6D6E17FF3A3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18038" y="2133600"/>
            <a:ext cx="0" cy="21590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9" name="Straight Connector 69">
            <a:extLst>
              <a:ext uri="{FF2B5EF4-FFF2-40B4-BE49-F238E27FC236}">
                <a16:creationId xmlns:a16="http://schemas.microsoft.com/office/drawing/2014/main" id="{A322EDC8-6359-43D4-9E5C-B0D50AF0D20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418894" y="3695339"/>
            <a:ext cx="0" cy="21590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1" name="Straight Connector 44">
            <a:extLst>
              <a:ext uri="{FF2B5EF4-FFF2-40B4-BE49-F238E27FC236}">
                <a16:creationId xmlns:a16="http://schemas.microsoft.com/office/drawing/2014/main" id="{FD87A65D-5CEB-4FE6-8BB6-548AEF72CC8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17981" y="3666757"/>
            <a:ext cx="6243105" cy="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3" name="Straight Connector 69">
            <a:extLst>
              <a:ext uri="{FF2B5EF4-FFF2-40B4-BE49-F238E27FC236}">
                <a16:creationId xmlns:a16="http://schemas.microsoft.com/office/drawing/2014/main" id="{9EB78B26-0570-4EA6-A135-6B2FBC3EFC0E}"/>
              </a:ext>
            </a:extLst>
          </p:cNvPr>
          <p:cNvCxnSpPr>
            <a:cxnSpLocks noChangeShapeType="1"/>
            <a:endCxn id="10251" idx="0"/>
          </p:cNvCxnSpPr>
          <p:nvPr/>
        </p:nvCxnSpPr>
        <p:spPr bwMode="auto">
          <a:xfrm>
            <a:off x="5060619" y="3694545"/>
            <a:ext cx="0" cy="252846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4" name="Straight Connector 69">
            <a:extLst>
              <a:ext uri="{FF2B5EF4-FFF2-40B4-BE49-F238E27FC236}">
                <a16:creationId xmlns:a16="http://schemas.microsoft.com/office/drawing/2014/main" id="{BA73E7E2-8FD4-46AB-9CDC-D6BC5AA2B05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562700" y="3676817"/>
            <a:ext cx="0" cy="217488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5" name="Straight Connector 69">
            <a:extLst>
              <a:ext uri="{FF2B5EF4-FFF2-40B4-BE49-F238E27FC236}">
                <a16:creationId xmlns:a16="http://schemas.microsoft.com/office/drawing/2014/main" id="{C69A2934-8F2D-41AB-8F27-4AF8EB63077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17981" y="3694545"/>
            <a:ext cx="0" cy="217488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6" name="Straight Connector 69">
            <a:extLst>
              <a:ext uri="{FF2B5EF4-FFF2-40B4-BE49-F238E27FC236}">
                <a16:creationId xmlns:a16="http://schemas.microsoft.com/office/drawing/2014/main" id="{B1C72879-BB3E-43B3-8F75-7068630E01C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161086" y="3676817"/>
            <a:ext cx="1" cy="280965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67" name="Rectangle 13">
            <a:extLst>
              <a:ext uri="{FF2B5EF4-FFF2-40B4-BE49-F238E27FC236}">
                <a16:creationId xmlns:a16="http://schemas.microsoft.com/office/drawing/2014/main" id="{92A7B314-AAEC-4B45-9A71-1CE3FFCED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542" y="3947391"/>
            <a:ext cx="1081087" cy="102800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Siv Almaas</a:t>
            </a:r>
          </a:p>
          <a:p>
            <a:pPr algn="ctr"/>
            <a:r>
              <a:rPr lang="en-GB" altLang="en-US" dirty="0"/>
              <a:t>Development</a:t>
            </a:r>
          </a:p>
          <a:p>
            <a:pPr algn="ctr"/>
            <a:r>
              <a:rPr lang="en-GB" altLang="en-US" dirty="0"/>
              <a:t>Engineer</a:t>
            </a:r>
          </a:p>
        </p:txBody>
      </p:sp>
      <p:pic>
        <p:nvPicPr>
          <p:cNvPr id="33" name="Picture 3">
            <a:extLst>
              <a:ext uri="{FF2B5EF4-FFF2-40B4-BE49-F238E27FC236}">
                <a16:creationId xmlns:a16="http://schemas.microsoft.com/office/drawing/2014/main" id="{DEFE226A-ED5B-45E3-975D-36ABE814FE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7">
            <a:extLst>
              <a:ext uri="{FF2B5EF4-FFF2-40B4-BE49-F238E27FC236}">
                <a16:creationId xmlns:a16="http://schemas.microsoft.com/office/drawing/2014/main" id="{CE910C37-4C0D-6D6A-5836-1BBB3CDA2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7185" y="3919733"/>
            <a:ext cx="1079500" cy="1081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b="1" dirty="0">
                <a:solidFill>
                  <a:srgbClr val="FF0000"/>
                </a:solidFill>
              </a:rPr>
              <a:t>Vacancy</a:t>
            </a:r>
          </a:p>
          <a:p>
            <a:pPr algn="ctr"/>
            <a:r>
              <a:rPr lang="en-GB" altLang="en-US" dirty="0"/>
              <a:t>Graduate</a:t>
            </a:r>
          </a:p>
          <a:p>
            <a:pPr algn="ctr"/>
            <a:r>
              <a:rPr lang="en-GB" altLang="en-US" dirty="0"/>
              <a:t>Development </a:t>
            </a:r>
          </a:p>
          <a:p>
            <a:pPr algn="ctr"/>
            <a:r>
              <a:rPr lang="en-GB" altLang="en-US" dirty="0"/>
              <a:t>Engineer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cxnSp>
        <p:nvCxnSpPr>
          <p:cNvPr id="4" name="Straight Connector 69">
            <a:extLst>
              <a:ext uri="{FF2B5EF4-FFF2-40B4-BE49-F238E27FC236}">
                <a16:creationId xmlns:a16="http://schemas.microsoft.com/office/drawing/2014/main" id="{AE87DA43-743F-51E7-E208-E32BA6A685D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88130" y="3437980"/>
            <a:ext cx="0" cy="217488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530468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29">
            <a:extLst>
              <a:ext uri="{FF2B5EF4-FFF2-40B4-BE49-F238E27FC236}">
                <a16:creationId xmlns:a16="http://schemas.microsoft.com/office/drawing/2014/main" id="{C2E445CF-9728-4B49-A140-9CD418874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5988" y="6092825"/>
            <a:ext cx="313055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19459" name="Rectangle 1032">
            <a:extLst>
              <a:ext uri="{FF2B5EF4-FFF2-40B4-BE49-F238E27FC236}">
                <a16:creationId xmlns:a16="http://schemas.microsoft.com/office/drawing/2014/main" id="{93D3A87B-A5C5-423D-938E-C8BC67271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88" y="76200"/>
            <a:ext cx="8543925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solidFill>
                  <a:srgbClr val="0000CC"/>
                </a:solidFill>
              </a:rPr>
              <a:t>Technical Services</a:t>
            </a:r>
          </a:p>
        </p:txBody>
      </p:sp>
      <p:sp>
        <p:nvSpPr>
          <p:cNvPr id="19460" name="Rectangle 1057">
            <a:extLst>
              <a:ext uri="{FF2B5EF4-FFF2-40B4-BE49-F238E27FC236}">
                <a16:creationId xmlns:a16="http://schemas.microsoft.com/office/drawing/2014/main" id="{43DD10DE-E84A-460A-81BA-AE5591C78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3963" y="4124325"/>
            <a:ext cx="46037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19461" name="Rectangle 1104">
            <a:extLst>
              <a:ext uri="{FF2B5EF4-FFF2-40B4-BE49-F238E27FC236}">
                <a16:creationId xmlns:a16="http://schemas.microsoft.com/office/drawing/2014/main" id="{BA6752F0-4E22-476E-9863-7759011CE1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7925" y="1422998"/>
            <a:ext cx="1800225" cy="1079500"/>
          </a:xfrm>
          <a:prstGeom prst="rect">
            <a:avLst/>
          </a:prstGeom>
          <a:noFill/>
          <a:ln w="14288">
            <a:solidFill>
              <a:srgbClr val="808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 dirty="0"/>
          </a:p>
          <a:p>
            <a:pPr algn="ctr"/>
            <a:endParaRPr lang="en-GB" altLang="en-US" dirty="0"/>
          </a:p>
          <a:p>
            <a:pPr algn="ctr"/>
            <a:r>
              <a:rPr lang="en-GB" altLang="en-US" dirty="0"/>
              <a:t>Stephen Macdonald</a:t>
            </a:r>
          </a:p>
          <a:p>
            <a:pPr algn="ctr"/>
            <a:r>
              <a:rPr lang="en-GB" altLang="en-US" dirty="0"/>
              <a:t>Technical Manager</a:t>
            </a:r>
          </a:p>
        </p:txBody>
      </p:sp>
      <p:sp>
        <p:nvSpPr>
          <p:cNvPr id="19463" name="Rectangle 1107">
            <a:extLst>
              <a:ext uri="{FF2B5EF4-FFF2-40B4-BE49-F238E27FC236}">
                <a16:creationId xmlns:a16="http://schemas.microsoft.com/office/drawing/2014/main" id="{39E3C95B-F1CA-4294-BA29-972DD5CD6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312" y="3219551"/>
            <a:ext cx="1088730" cy="14120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Field Service </a:t>
            </a:r>
          </a:p>
          <a:p>
            <a:pPr algn="ctr"/>
            <a:r>
              <a:rPr lang="en-GB" altLang="en-US" dirty="0"/>
              <a:t>Manager</a:t>
            </a:r>
          </a:p>
          <a:p>
            <a:pPr algn="ctr"/>
            <a:endParaRPr lang="en-GB" altLang="en-US" dirty="0"/>
          </a:p>
          <a:p>
            <a:pPr algn="ctr"/>
            <a:r>
              <a:rPr lang="en-GB" altLang="en-US" b="1" dirty="0">
                <a:solidFill>
                  <a:srgbClr val="FF0000"/>
                </a:solidFill>
              </a:rPr>
              <a:t>Vacancy</a:t>
            </a:r>
          </a:p>
          <a:p>
            <a:pPr algn="ctr"/>
            <a:endParaRPr lang="en-GB" altLang="en-US" dirty="0">
              <a:latin typeface="Times New Roman" panose="02020603050405020304" pitchFamily="18" charset="0"/>
            </a:endParaRPr>
          </a:p>
          <a:p>
            <a:pPr algn="ctr"/>
            <a:endParaRPr lang="en-GB" altLang="en-US" dirty="0">
              <a:latin typeface="Times New Roman" panose="02020603050405020304" pitchFamily="18" charset="0"/>
            </a:endParaRPr>
          </a:p>
          <a:p>
            <a:pPr algn="ctr"/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19465" name="Line 106">
            <a:extLst>
              <a:ext uri="{FF2B5EF4-FFF2-40B4-BE49-F238E27FC236}">
                <a16:creationId xmlns:a16="http://schemas.microsoft.com/office/drawing/2014/main" id="{F4EC6624-0708-4F6D-BA74-C7D097A3AB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26596" y="2988277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6" name="Line 121">
            <a:extLst>
              <a:ext uri="{FF2B5EF4-FFF2-40B4-BE49-F238E27FC236}">
                <a16:creationId xmlns:a16="http://schemas.microsoft.com/office/drawing/2014/main" id="{66C2BA7B-4A83-4DDC-AD19-F0958CE5C3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2662" y="2942562"/>
            <a:ext cx="7714247" cy="275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7" name="Line 106">
            <a:extLst>
              <a:ext uri="{FF2B5EF4-FFF2-40B4-BE49-F238E27FC236}">
                <a16:creationId xmlns:a16="http://schemas.microsoft.com/office/drawing/2014/main" id="{C52F782E-B63F-4D62-8BCE-80C9EEF67F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2663" y="2988277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8" name="Line 106">
            <a:extLst>
              <a:ext uri="{FF2B5EF4-FFF2-40B4-BE49-F238E27FC236}">
                <a16:creationId xmlns:a16="http://schemas.microsoft.com/office/drawing/2014/main" id="{DE4D52C4-5A68-4317-90D4-34A952EACA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06916" y="2946136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9" name="Line 106">
            <a:extLst>
              <a:ext uri="{FF2B5EF4-FFF2-40B4-BE49-F238E27FC236}">
                <a16:creationId xmlns:a16="http://schemas.microsoft.com/office/drawing/2014/main" id="{10AD7D18-ADD5-4FE4-9036-109297E211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58148" y="2502497"/>
            <a:ext cx="0" cy="4516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5FF87944-9A50-4EAA-BFD7-6B2BDB9956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Line 106">
            <a:extLst>
              <a:ext uri="{FF2B5EF4-FFF2-40B4-BE49-F238E27FC236}">
                <a16:creationId xmlns:a16="http://schemas.microsoft.com/office/drawing/2014/main" id="{B9DF4198-C49A-6397-1D86-A09CD97348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0412" y="295636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" name="Line 106">
            <a:extLst>
              <a:ext uri="{FF2B5EF4-FFF2-40B4-BE49-F238E27FC236}">
                <a16:creationId xmlns:a16="http://schemas.microsoft.com/office/drawing/2014/main" id="{3C6EC300-88CF-F56A-D211-EB619778AF0D}"/>
              </a:ext>
            </a:extLst>
          </p:cNvPr>
          <p:cNvSpPr>
            <a:spLocks noChangeShapeType="1"/>
          </p:cNvSpPr>
          <p:nvPr/>
        </p:nvSpPr>
        <p:spPr bwMode="auto">
          <a:xfrm>
            <a:off x="2386236" y="3000805"/>
            <a:ext cx="0" cy="207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1107">
            <a:extLst>
              <a:ext uri="{FF2B5EF4-FFF2-40B4-BE49-F238E27FC236}">
                <a16:creationId xmlns:a16="http://schemas.microsoft.com/office/drawing/2014/main" id="{2FB4CA4B-012A-5418-0ED3-8993BBF9A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8322" y="3190911"/>
            <a:ext cx="1088730" cy="14524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Service Support</a:t>
            </a:r>
          </a:p>
          <a:p>
            <a:pPr algn="ctr"/>
            <a:r>
              <a:rPr lang="en-GB" altLang="en-US" dirty="0"/>
              <a:t>Advisor</a:t>
            </a:r>
          </a:p>
          <a:p>
            <a:pPr algn="ctr"/>
            <a:endParaRPr lang="en-GB" altLang="en-US" dirty="0"/>
          </a:p>
          <a:p>
            <a:pPr algn="ctr"/>
            <a:r>
              <a:rPr lang="en-GB" altLang="en-US" dirty="0"/>
              <a:t>Pauline Lawson</a:t>
            </a:r>
          </a:p>
          <a:p>
            <a:pPr algn="ctr"/>
            <a:endParaRPr lang="en-GB" altLang="en-US" dirty="0">
              <a:latin typeface="Times New Roman" panose="02020603050405020304" pitchFamily="18" charset="0"/>
            </a:endParaRPr>
          </a:p>
          <a:p>
            <a:pPr algn="ctr"/>
            <a:endParaRPr lang="en-GB" altLang="en-US" dirty="0">
              <a:latin typeface="Times New Roman" panose="02020603050405020304" pitchFamily="18" charset="0"/>
            </a:endParaRPr>
          </a:p>
          <a:p>
            <a:pPr algn="ctr"/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7" name="Rectangle 1107">
            <a:extLst>
              <a:ext uri="{FF2B5EF4-FFF2-40B4-BE49-F238E27FC236}">
                <a16:creationId xmlns:a16="http://schemas.microsoft.com/office/drawing/2014/main" id="{ADE51A4F-5CB4-AEA0-055C-17EA89816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6362" y="3172260"/>
            <a:ext cx="1088730" cy="14809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 dirty="0"/>
          </a:p>
          <a:p>
            <a:pPr algn="ctr"/>
            <a:r>
              <a:rPr lang="en-GB" altLang="en-US" dirty="0"/>
              <a:t>Technical Service </a:t>
            </a:r>
          </a:p>
          <a:p>
            <a:pPr algn="ctr"/>
            <a:r>
              <a:rPr lang="en-GB" altLang="en-US" dirty="0"/>
              <a:t>Support </a:t>
            </a:r>
          </a:p>
          <a:p>
            <a:pPr algn="ctr"/>
            <a:r>
              <a:rPr lang="en-GB" altLang="en-US" dirty="0"/>
              <a:t>Coordinator</a:t>
            </a:r>
          </a:p>
          <a:p>
            <a:pPr algn="ctr"/>
            <a:endParaRPr lang="en-GB" altLang="en-US" dirty="0"/>
          </a:p>
          <a:p>
            <a:pPr algn="ctr"/>
            <a:r>
              <a:rPr lang="en-GB" altLang="en-US" dirty="0"/>
              <a:t>Alan Gardner</a:t>
            </a:r>
          </a:p>
          <a:p>
            <a:pPr algn="ctr"/>
            <a:endParaRPr lang="en-GB" altLang="en-US" dirty="0"/>
          </a:p>
          <a:p>
            <a:pPr algn="ctr"/>
            <a:endParaRPr lang="en-GB" altLang="en-US" dirty="0">
              <a:latin typeface="Times New Roman" panose="02020603050405020304" pitchFamily="18" charset="0"/>
            </a:endParaRPr>
          </a:p>
          <a:p>
            <a:pPr algn="ctr"/>
            <a:endParaRPr lang="en-GB" altLang="en-US" dirty="0">
              <a:latin typeface="Times New Roman" panose="02020603050405020304" pitchFamily="18" charset="0"/>
            </a:endParaRPr>
          </a:p>
          <a:p>
            <a:pPr algn="ctr"/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Rectangle 1107">
            <a:extLst>
              <a:ext uri="{FF2B5EF4-FFF2-40B4-BE49-F238E27FC236}">
                <a16:creationId xmlns:a16="http://schemas.microsoft.com/office/drawing/2014/main" id="{3A416027-2611-E70F-324B-77552F1425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6210" y="3162037"/>
            <a:ext cx="1088730" cy="146957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 dirty="0"/>
          </a:p>
          <a:p>
            <a:pPr algn="ctr"/>
            <a:r>
              <a:rPr lang="en-GB" altLang="en-US" dirty="0"/>
              <a:t>Technical Service </a:t>
            </a:r>
          </a:p>
          <a:p>
            <a:pPr algn="ctr"/>
            <a:r>
              <a:rPr lang="en-GB" altLang="en-US" dirty="0"/>
              <a:t>Coordinator</a:t>
            </a:r>
          </a:p>
          <a:p>
            <a:pPr algn="ctr"/>
            <a:endParaRPr lang="en-GB" altLang="en-US" dirty="0"/>
          </a:p>
          <a:p>
            <a:pPr algn="ctr"/>
            <a:endParaRPr lang="en-GB" altLang="en-US" dirty="0"/>
          </a:p>
          <a:p>
            <a:pPr algn="ctr"/>
            <a:r>
              <a:rPr lang="en-GB" altLang="en-US" dirty="0"/>
              <a:t>Andy Sharp</a:t>
            </a:r>
          </a:p>
          <a:p>
            <a:pPr algn="ctr"/>
            <a:endParaRPr lang="en-GB" altLang="en-US" dirty="0"/>
          </a:p>
          <a:p>
            <a:pPr algn="ctr"/>
            <a:endParaRPr lang="en-GB" altLang="en-US" dirty="0">
              <a:latin typeface="Times New Roman" panose="02020603050405020304" pitchFamily="18" charset="0"/>
            </a:endParaRPr>
          </a:p>
          <a:p>
            <a:pPr algn="ctr"/>
            <a:endParaRPr lang="en-GB" altLang="en-US" dirty="0">
              <a:latin typeface="Times New Roman" panose="02020603050405020304" pitchFamily="18" charset="0"/>
            </a:endParaRPr>
          </a:p>
          <a:p>
            <a:pPr algn="ctr"/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5" name="Rectangle 1107">
            <a:extLst>
              <a:ext uri="{FF2B5EF4-FFF2-40B4-BE49-F238E27FC236}">
                <a16:creationId xmlns:a16="http://schemas.microsoft.com/office/drawing/2014/main" id="{B87D3AAF-BF2D-6605-5DB3-DAD856316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4337" y="3179313"/>
            <a:ext cx="1088730" cy="14428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Service Support</a:t>
            </a:r>
          </a:p>
          <a:p>
            <a:pPr algn="ctr"/>
            <a:r>
              <a:rPr lang="en-GB" altLang="en-US" dirty="0"/>
              <a:t>Advisor</a:t>
            </a:r>
          </a:p>
          <a:p>
            <a:pPr algn="ctr"/>
            <a:endParaRPr lang="en-GB" altLang="en-US" dirty="0"/>
          </a:p>
          <a:p>
            <a:pPr algn="ctr"/>
            <a:r>
              <a:rPr lang="en-GB" altLang="en-US" dirty="0"/>
              <a:t>Morgan MacLeod</a:t>
            </a:r>
          </a:p>
          <a:p>
            <a:pPr algn="ctr"/>
            <a:endParaRPr lang="en-GB" altLang="en-US" dirty="0">
              <a:latin typeface="Times New Roman" panose="02020603050405020304" pitchFamily="18" charset="0"/>
            </a:endParaRPr>
          </a:p>
          <a:p>
            <a:pPr algn="ctr"/>
            <a:endParaRPr lang="en-GB" altLang="en-US" dirty="0">
              <a:latin typeface="Times New Roman" panose="02020603050405020304" pitchFamily="18" charset="0"/>
            </a:endParaRPr>
          </a:p>
          <a:p>
            <a:pPr algn="ctr"/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9" name="Rectangle 1107">
            <a:extLst>
              <a:ext uri="{FF2B5EF4-FFF2-40B4-BE49-F238E27FC236}">
                <a16:creationId xmlns:a16="http://schemas.microsoft.com/office/drawing/2014/main" id="{8FF08D4B-61EC-EAB5-7E15-133C2644D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4023" y="3208680"/>
            <a:ext cx="1088730" cy="14120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Field Service </a:t>
            </a:r>
          </a:p>
          <a:p>
            <a:pPr algn="ctr"/>
            <a:r>
              <a:rPr lang="en-GB" altLang="en-US" dirty="0"/>
              <a:t>Manager</a:t>
            </a:r>
          </a:p>
          <a:p>
            <a:pPr algn="ctr"/>
            <a:endParaRPr lang="en-GB" altLang="en-US" dirty="0"/>
          </a:p>
          <a:p>
            <a:pPr algn="ctr"/>
            <a:r>
              <a:rPr lang="en-GB" altLang="en-US" dirty="0"/>
              <a:t>Glenn Wild</a:t>
            </a:r>
          </a:p>
          <a:p>
            <a:pPr algn="ctr"/>
            <a:endParaRPr lang="en-GB" altLang="en-US" dirty="0">
              <a:latin typeface="Times New Roman" panose="02020603050405020304" pitchFamily="18" charset="0"/>
            </a:endParaRPr>
          </a:p>
          <a:p>
            <a:pPr algn="ctr"/>
            <a:endParaRPr lang="en-GB" altLang="en-US" dirty="0">
              <a:latin typeface="Times New Roman" panose="02020603050405020304" pitchFamily="18" charset="0"/>
            </a:endParaRPr>
          </a:p>
          <a:p>
            <a:pPr algn="ctr"/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10" name="Line 106">
            <a:extLst>
              <a:ext uri="{FF2B5EF4-FFF2-40B4-BE49-F238E27FC236}">
                <a16:creationId xmlns:a16="http://schemas.microsoft.com/office/drawing/2014/main" id="{36AA9E1B-05EA-6016-B2B1-BB9B6127CA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66756" y="2975011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962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7897CA37-8DA4-472E-BE1D-42F4B333E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" y="38100"/>
            <a:ext cx="809466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4000" b="1" dirty="0">
                <a:solidFill>
                  <a:schemeClr val="accent2"/>
                </a:solidFill>
              </a:rPr>
              <a:t>Product Quality </a:t>
            </a:r>
          </a:p>
        </p:txBody>
      </p:sp>
      <p:sp>
        <p:nvSpPr>
          <p:cNvPr id="26627" name="Rectangle 4">
            <a:extLst>
              <a:ext uri="{FF2B5EF4-FFF2-40B4-BE49-F238E27FC236}">
                <a16:creationId xmlns:a16="http://schemas.microsoft.com/office/drawing/2014/main" id="{35AA8F90-416F-493A-9658-924590644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9564" y="1052513"/>
            <a:ext cx="2095783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Stephen MacDonald</a:t>
            </a:r>
          </a:p>
          <a:p>
            <a:pPr algn="ctr"/>
            <a:r>
              <a:rPr lang="en-GB" altLang="en-US" dirty="0"/>
              <a:t>Technical </a:t>
            </a:r>
          </a:p>
          <a:p>
            <a:pPr algn="ctr"/>
            <a:r>
              <a:rPr lang="en-GB" altLang="en-US" dirty="0"/>
              <a:t>Manager</a:t>
            </a:r>
          </a:p>
        </p:txBody>
      </p:sp>
      <p:sp>
        <p:nvSpPr>
          <p:cNvPr id="26629" name="Rectangle 147">
            <a:extLst>
              <a:ext uri="{FF2B5EF4-FFF2-40B4-BE49-F238E27FC236}">
                <a16:creationId xmlns:a16="http://schemas.microsoft.com/office/drawing/2014/main" id="{D0C9102C-7372-4F41-95C4-F07049E1AE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643" y="2574466"/>
            <a:ext cx="1439862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Paul Watson</a:t>
            </a:r>
          </a:p>
          <a:p>
            <a:pPr algn="ctr"/>
            <a:r>
              <a:rPr lang="en-GB" altLang="en-US" dirty="0"/>
              <a:t>Lead Quality</a:t>
            </a:r>
          </a:p>
          <a:p>
            <a:pPr algn="ctr"/>
            <a:r>
              <a:rPr lang="en-GB" altLang="en-US" dirty="0"/>
              <a:t> Engineer</a:t>
            </a:r>
          </a:p>
        </p:txBody>
      </p:sp>
      <p:sp>
        <p:nvSpPr>
          <p:cNvPr id="26632" name="Line 165">
            <a:extLst>
              <a:ext uri="{FF2B5EF4-FFF2-40B4-BE49-F238E27FC236}">
                <a16:creationId xmlns:a16="http://schemas.microsoft.com/office/drawing/2014/main" id="{84208EA9-B8BF-49EA-9672-46E86B7BA8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06574" y="2142666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14" name="Picture 3">
            <a:extLst>
              <a:ext uri="{FF2B5EF4-FFF2-40B4-BE49-F238E27FC236}">
                <a16:creationId xmlns:a16="http://schemas.microsoft.com/office/drawing/2014/main" id="{83B892FE-D616-43B9-948D-453B14E26F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 Box 14">
            <a:extLst>
              <a:ext uri="{FF2B5EF4-FFF2-40B4-BE49-F238E27FC236}">
                <a16:creationId xmlns:a16="http://schemas.microsoft.com/office/drawing/2014/main" id="{F7CE929A-9936-425C-8F9B-558C3738E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8264" y="4293096"/>
            <a:ext cx="1511300" cy="787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Gus McLay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Quality 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Engineer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</p:txBody>
      </p:sp>
      <p:sp>
        <p:nvSpPr>
          <p:cNvPr id="29" name="Text Box 14">
            <a:extLst>
              <a:ext uri="{FF2B5EF4-FFF2-40B4-BE49-F238E27FC236}">
                <a16:creationId xmlns:a16="http://schemas.microsoft.com/office/drawing/2014/main" id="{A564659C-61B4-44E3-8E3A-51FEFE058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5348" y="4293095"/>
            <a:ext cx="1565134" cy="787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Forbes Allan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Quality 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Engineer 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</p:txBody>
      </p:sp>
      <p:cxnSp>
        <p:nvCxnSpPr>
          <p:cNvPr id="30" name="Straight Connector 51">
            <a:extLst>
              <a:ext uri="{FF2B5EF4-FFF2-40B4-BE49-F238E27FC236}">
                <a16:creationId xmlns:a16="http://schemas.microsoft.com/office/drawing/2014/main" id="{8A9FDC56-343E-44D9-9FC2-946311780A3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36367" y="4293094"/>
            <a:ext cx="0" cy="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Straight Connector 56">
            <a:extLst>
              <a:ext uri="{FF2B5EF4-FFF2-40B4-BE49-F238E27FC236}">
                <a16:creationId xmlns:a16="http://schemas.microsoft.com/office/drawing/2014/main" id="{DF896AE0-0DEC-4137-8E4C-0D75F3093F6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833508" y="3932731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Connector 59">
            <a:extLst>
              <a:ext uri="{FF2B5EF4-FFF2-40B4-BE49-F238E27FC236}">
                <a16:creationId xmlns:a16="http://schemas.microsoft.com/office/drawing/2014/main" id="{5870E1E1-C785-4F0D-9290-DC431004DFF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497277" y="3932731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Connector 62">
            <a:extLst>
              <a:ext uri="{FF2B5EF4-FFF2-40B4-BE49-F238E27FC236}">
                <a16:creationId xmlns:a16="http://schemas.microsoft.com/office/drawing/2014/main" id="{AFC83996-1D0F-4D40-AFDA-89C0194EC43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833508" y="3932730"/>
            <a:ext cx="3663769" cy="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" name="Line 165">
            <a:extLst>
              <a:ext uri="{FF2B5EF4-FFF2-40B4-BE49-F238E27FC236}">
                <a16:creationId xmlns:a16="http://schemas.microsoft.com/office/drawing/2014/main" id="{D104620A-251C-41DE-B4EC-FC92FDC63CD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20886" y="3653965"/>
            <a:ext cx="0" cy="27875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7">
            <a:extLst>
              <a:ext uri="{FF2B5EF4-FFF2-40B4-BE49-F238E27FC236}">
                <a16:creationId xmlns:a16="http://schemas.microsoft.com/office/drawing/2014/main" id="{FE81E853-51C9-421B-93C7-F50773FA7F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115888"/>
            <a:ext cx="8970963" cy="5762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altLang="en-US" sz="40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altLang="en-US" sz="40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HEQ</a:t>
            </a:r>
          </a:p>
        </p:txBody>
      </p:sp>
      <p:sp>
        <p:nvSpPr>
          <p:cNvPr id="17413" name="Rectangle 207">
            <a:extLst>
              <a:ext uri="{FF2B5EF4-FFF2-40B4-BE49-F238E27FC236}">
                <a16:creationId xmlns:a16="http://schemas.microsoft.com/office/drawing/2014/main" id="{F81C2D20-1277-46EA-B4F8-AC5BA9167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6162" y="3040087"/>
            <a:ext cx="1798637" cy="1081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1100" dirty="0"/>
              <a:t>Mary Kemp</a:t>
            </a:r>
          </a:p>
          <a:p>
            <a:pPr algn="ctr"/>
            <a:r>
              <a:rPr lang="en-GB" altLang="en-US" sz="1100" dirty="0"/>
              <a:t>SHEQ Engineer</a:t>
            </a:r>
            <a:endParaRPr lang="en-GB" altLang="en-US" sz="1100" dirty="0">
              <a:latin typeface="Times New Roman" panose="02020603050405020304" pitchFamily="18" charset="0"/>
            </a:endParaRPr>
          </a:p>
        </p:txBody>
      </p:sp>
      <p:sp>
        <p:nvSpPr>
          <p:cNvPr id="17414" name="Line 244">
            <a:extLst>
              <a:ext uri="{FF2B5EF4-FFF2-40B4-BE49-F238E27FC236}">
                <a16:creationId xmlns:a16="http://schemas.microsoft.com/office/drawing/2014/main" id="{6ABBEC9C-B2EB-4CB3-A7D7-1F623A2D58B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85481" y="2172205"/>
            <a:ext cx="1" cy="86788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8" name="Rectangle 206">
            <a:extLst>
              <a:ext uri="{FF2B5EF4-FFF2-40B4-BE49-F238E27FC236}">
                <a16:creationId xmlns:a16="http://schemas.microsoft.com/office/drawing/2014/main" id="{ABD9AAA6-4860-4521-A326-C5FC2127D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6356" y="1091117"/>
            <a:ext cx="2160227" cy="1081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1100" dirty="0"/>
              <a:t>Craig Tennant</a:t>
            </a:r>
          </a:p>
          <a:p>
            <a:pPr algn="ctr"/>
            <a:r>
              <a:rPr lang="en-GB" altLang="en-US" sz="1100" dirty="0"/>
              <a:t>SHEQ Manager</a:t>
            </a:r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673E8899-E419-4732-8229-3EE26FAB99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2446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9">
            <a:extLst>
              <a:ext uri="{FF2B5EF4-FFF2-40B4-BE49-F238E27FC236}">
                <a16:creationId xmlns:a16="http://schemas.microsoft.com/office/drawing/2014/main" id="{EB271D69-733E-4A82-9EA7-894D0DC5C8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8263" y="2781300"/>
            <a:ext cx="1439862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/>
              <a:t>Alan Cumming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/>
              <a:t>Sales Manager  - Scotland </a:t>
            </a:r>
          </a:p>
        </p:txBody>
      </p:sp>
      <p:sp>
        <p:nvSpPr>
          <p:cNvPr id="20483" name="Rectangle 110">
            <a:extLst>
              <a:ext uri="{FF2B5EF4-FFF2-40B4-BE49-F238E27FC236}">
                <a16:creationId xmlns:a16="http://schemas.microsoft.com/office/drawing/2014/main" id="{BC967411-CA1A-430F-A360-77EED83CB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63500"/>
            <a:ext cx="6223000" cy="5461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4000" b="1">
                <a:solidFill>
                  <a:srgbClr val="0000CC"/>
                </a:solidFill>
              </a:rPr>
              <a:t>Sales &amp; Marketing</a:t>
            </a:r>
          </a:p>
        </p:txBody>
      </p:sp>
      <p:sp>
        <p:nvSpPr>
          <p:cNvPr id="20484" name="Line 131">
            <a:extLst>
              <a:ext uri="{FF2B5EF4-FFF2-40B4-BE49-F238E27FC236}">
                <a16:creationId xmlns:a16="http://schemas.microsoft.com/office/drawing/2014/main" id="{270983FF-7A8A-4DBA-936F-FD3669AE7F58}"/>
              </a:ext>
            </a:extLst>
          </p:cNvPr>
          <p:cNvSpPr>
            <a:spLocks noChangeShapeType="1"/>
          </p:cNvSpPr>
          <p:nvPr/>
        </p:nvSpPr>
        <p:spPr bwMode="auto">
          <a:xfrm>
            <a:off x="774700" y="27717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5" name="Text Box 162">
            <a:extLst>
              <a:ext uri="{FF2B5EF4-FFF2-40B4-BE49-F238E27FC236}">
                <a16:creationId xmlns:a16="http://schemas.microsoft.com/office/drawing/2014/main" id="{3D5872B3-61EC-474F-A06B-0DA036793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6356" y="1052513"/>
            <a:ext cx="2088307" cy="9332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Lawrence Hughes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Sales &amp; Marketing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 Director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</p:txBody>
      </p:sp>
      <p:sp>
        <p:nvSpPr>
          <p:cNvPr id="20486" name="Text Box 170">
            <a:extLst>
              <a:ext uri="{FF2B5EF4-FFF2-40B4-BE49-F238E27FC236}">
                <a16:creationId xmlns:a16="http://schemas.microsoft.com/office/drawing/2014/main" id="{F5ACDB31-271B-44C7-9651-C2E9BC35B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0" y="2781300"/>
            <a:ext cx="1439863" cy="1079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/>
              <a:t>Kevin Veitch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/>
              <a:t>Head of National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/>
              <a:t> Accounts</a:t>
            </a:r>
          </a:p>
        </p:txBody>
      </p:sp>
      <p:sp>
        <p:nvSpPr>
          <p:cNvPr id="20487" name="Text Box 8">
            <a:extLst>
              <a:ext uri="{FF2B5EF4-FFF2-40B4-BE49-F238E27FC236}">
                <a16:creationId xmlns:a16="http://schemas.microsoft.com/office/drawing/2014/main" id="{8C2B3818-878E-4C25-8E7F-3225CAE04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9613" y="2781300"/>
            <a:ext cx="1439718" cy="10794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Robert Purves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Export Sales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 Manager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</p:txBody>
      </p:sp>
      <p:sp>
        <p:nvSpPr>
          <p:cNvPr id="20488" name="Text Box 14">
            <a:extLst>
              <a:ext uri="{FF2B5EF4-FFF2-40B4-BE49-F238E27FC236}">
                <a16:creationId xmlns:a16="http://schemas.microsoft.com/office/drawing/2014/main" id="{A800E987-90EA-49BE-B7FD-615C693E60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2588" y="2781300"/>
            <a:ext cx="1439862" cy="10409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Paul Bayer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National Sales Manager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</p:txBody>
      </p:sp>
      <p:sp>
        <p:nvSpPr>
          <p:cNvPr id="20489" name="Text Box 9">
            <a:extLst>
              <a:ext uri="{FF2B5EF4-FFF2-40B4-BE49-F238E27FC236}">
                <a16:creationId xmlns:a16="http://schemas.microsoft.com/office/drawing/2014/main" id="{EE06A54B-7D5B-42CA-97AE-17C32100A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75" y="2781300"/>
            <a:ext cx="1439863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/>
              <a:t>John Wannan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/>
              <a:t>Innovation 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/>
              <a:t>Manager</a:t>
            </a:r>
          </a:p>
        </p:txBody>
      </p:sp>
      <p:sp>
        <p:nvSpPr>
          <p:cNvPr id="20490" name="Text Box 9">
            <a:extLst>
              <a:ext uri="{FF2B5EF4-FFF2-40B4-BE49-F238E27FC236}">
                <a16:creationId xmlns:a16="http://schemas.microsoft.com/office/drawing/2014/main" id="{00ECFAAF-8AC5-4680-90BB-D5C5F38CE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3938" y="2781300"/>
            <a:ext cx="1439862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Barry Hill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Marketing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 Manager</a:t>
            </a:r>
          </a:p>
        </p:txBody>
      </p:sp>
      <p:cxnSp>
        <p:nvCxnSpPr>
          <p:cNvPr id="20491" name="Straight Connector 44">
            <a:extLst>
              <a:ext uri="{FF2B5EF4-FFF2-40B4-BE49-F238E27FC236}">
                <a16:creationId xmlns:a16="http://schemas.microsoft.com/office/drawing/2014/main" id="{A5E834CA-8C7A-47B2-80C9-8E2762BDAA2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30250" y="2420938"/>
            <a:ext cx="7993063" cy="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2" name="Straight Connector 55">
            <a:extLst>
              <a:ext uri="{FF2B5EF4-FFF2-40B4-BE49-F238E27FC236}">
                <a16:creationId xmlns:a16="http://schemas.microsoft.com/office/drawing/2014/main" id="{7586914F-9CBC-4869-8C59-B9BCF046322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41775" y="2420938"/>
            <a:ext cx="0" cy="360362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3" name="Straight Connector 58">
            <a:extLst>
              <a:ext uri="{FF2B5EF4-FFF2-40B4-BE49-F238E27FC236}">
                <a16:creationId xmlns:a16="http://schemas.microsoft.com/office/drawing/2014/main" id="{00747F96-54B0-4EC4-9FE7-E3464257ABFF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510508" y="2015082"/>
            <a:ext cx="1" cy="360361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4" name="Straight Connector 64">
            <a:extLst>
              <a:ext uri="{FF2B5EF4-FFF2-40B4-BE49-F238E27FC236}">
                <a16:creationId xmlns:a16="http://schemas.microsoft.com/office/drawing/2014/main" id="{0426D1DF-4E76-41F9-BE45-72740C13F3A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30250" y="2420938"/>
            <a:ext cx="0" cy="360362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5" name="Straight Connector 65">
            <a:extLst>
              <a:ext uri="{FF2B5EF4-FFF2-40B4-BE49-F238E27FC236}">
                <a16:creationId xmlns:a16="http://schemas.microsoft.com/office/drawing/2014/main" id="{B04B7707-935E-4D44-8F8A-EEAC17DF60A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14228" y="3860763"/>
            <a:ext cx="0" cy="720798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496" name="Straight Connector 66">
            <a:extLst>
              <a:ext uri="{FF2B5EF4-FFF2-40B4-BE49-F238E27FC236}">
                <a16:creationId xmlns:a16="http://schemas.microsoft.com/office/drawing/2014/main" id="{1B1B97B3-5651-476C-8CA2-89BE5707EF2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483225" y="2420938"/>
            <a:ext cx="0" cy="360362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7" name="Straight Connector 67">
            <a:extLst>
              <a:ext uri="{FF2B5EF4-FFF2-40B4-BE49-F238E27FC236}">
                <a16:creationId xmlns:a16="http://schemas.microsoft.com/office/drawing/2014/main" id="{1E37E341-75CF-4887-AF27-8DE0DD383AD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065963" y="2420938"/>
            <a:ext cx="0" cy="360362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8" name="Straight Connector 68">
            <a:extLst>
              <a:ext uri="{FF2B5EF4-FFF2-40B4-BE49-F238E27FC236}">
                <a16:creationId xmlns:a16="http://schemas.microsoft.com/office/drawing/2014/main" id="{4C440F23-88E5-4EA4-89F2-F02D852049E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723313" y="2420938"/>
            <a:ext cx="0" cy="360362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1" name="Picture 3">
            <a:extLst>
              <a:ext uri="{FF2B5EF4-FFF2-40B4-BE49-F238E27FC236}">
                <a16:creationId xmlns:a16="http://schemas.microsoft.com/office/drawing/2014/main" id="{A7AD0486-A73B-4935-9E12-9D33208BDE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70">
            <a:extLst>
              <a:ext uri="{FF2B5EF4-FFF2-40B4-BE49-F238E27FC236}">
                <a16:creationId xmlns:a16="http://schemas.microsoft.com/office/drawing/2014/main" id="{AC181C84-E70C-67B5-205B-46B7D8058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0612" y="4581562"/>
            <a:ext cx="1668030" cy="10794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Christopher Noble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Lainox Regional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 Sales Manager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</p:txBody>
      </p:sp>
      <p:cxnSp>
        <p:nvCxnSpPr>
          <p:cNvPr id="5" name="Straight Connector 58">
            <a:extLst>
              <a:ext uri="{FF2B5EF4-FFF2-40B4-BE49-F238E27FC236}">
                <a16:creationId xmlns:a16="http://schemas.microsoft.com/office/drawing/2014/main" id="{D34262BF-3866-9F51-894E-7289F381B82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346676" y="2420938"/>
            <a:ext cx="0" cy="216062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ext Box 170">
            <a:extLst>
              <a:ext uri="{FF2B5EF4-FFF2-40B4-BE49-F238E27FC236}">
                <a16:creationId xmlns:a16="http://schemas.microsoft.com/office/drawing/2014/main" id="{A20E7669-184D-E354-840C-D480AFD397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841" y="4581561"/>
            <a:ext cx="1439863" cy="9332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Dr James Rainey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KTP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70">
            <a:extLst>
              <a:ext uri="{FF2B5EF4-FFF2-40B4-BE49-F238E27FC236}">
                <a16:creationId xmlns:a16="http://schemas.microsoft.com/office/drawing/2014/main" id="{58035F48-8476-4F5A-88A0-3AA15EB13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75" y="1052513"/>
            <a:ext cx="1800225" cy="1079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/>
              <a:t>Kevin Veitch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/>
              <a:t>Head of National Accounts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/>
              <a:t> </a:t>
            </a:r>
          </a:p>
        </p:txBody>
      </p:sp>
      <p:sp>
        <p:nvSpPr>
          <p:cNvPr id="22531" name="Text Box 16">
            <a:extLst>
              <a:ext uri="{FF2B5EF4-FFF2-40B4-BE49-F238E27FC236}">
                <a16:creationId xmlns:a16="http://schemas.microsoft.com/office/drawing/2014/main" id="{3DCA2EAF-9696-4377-ADA2-08907A98F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75" y="2708275"/>
            <a:ext cx="1798638" cy="1081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/>
              <a:t>Sean Finnerty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/>
              <a:t>Business Development Manager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/>
          </a:p>
        </p:txBody>
      </p:sp>
      <p:cxnSp>
        <p:nvCxnSpPr>
          <p:cNvPr id="22534" name="Straight Connector 6">
            <a:extLst>
              <a:ext uri="{FF2B5EF4-FFF2-40B4-BE49-F238E27FC236}">
                <a16:creationId xmlns:a16="http://schemas.microsoft.com/office/drawing/2014/main" id="{2150DD15-7182-49E0-92B7-796CB87C467C}"/>
              </a:ext>
            </a:extLst>
          </p:cNvPr>
          <p:cNvCxnSpPr>
            <a:cxnSpLocks noChangeShapeType="1"/>
            <a:stCxn id="22530" idx="2"/>
          </p:cNvCxnSpPr>
          <p:nvPr/>
        </p:nvCxnSpPr>
        <p:spPr bwMode="auto">
          <a:xfrm>
            <a:off x="4725988" y="2132013"/>
            <a:ext cx="0" cy="288925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5" name="Straight Connector 10">
            <a:extLst>
              <a:ext uri="{FF2B5EF4-FFF2-40B4-BE49-F238E27FC236}">
                <a16:creationId xmlns:a16="http://schemas.microsoft.com/office/drawing/2014/main" id="{347876CF-E9CC-425B-BF1D-45885E256D3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601913" y="2420938"/>
            <a:ext cx="4464050" cy="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6" name="Straight Connector 20">
            <a:extLst>
              <a:ext uri="{FF2B5EF4-FFF2-40B4-BE49-F238E27FC236}">
                <a16:creationId xmlns:a16="http://schemas.microsoft.com/office/drawing/2014/main" id="{93FBD329-6BEE-4BA7-848D-DB84D7A2AD6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065963" y="2420938"/>
            <a:ext cx="0" cy="287337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7" name="Straight Connector 22">
            <a:extLst>
              <a:ext uri="{FF2B5EF4-FFF2-40B4-BE49-F238E27FC236}">
                <a16:creationId xmlns:a16="http://schemas.microsoft.com/office/drawing/2014/main" id="{6C3A9574-CDF4-47E7-979E-12ACADDD26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601913" y="2420938"/>
            <a:ext cx="0" cy="287337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38" name="Rectangle 110">
            <a:extLst>
              <a:ext uri="{FF2B5EF4-FFF2-40B4-BE49-F238E27FC236}">
                <a16:creationId xmlns:a16="http://schemas.microsoft.com/office/drawing/2014/main" id="{ECE90AB8-B3DD-45D2-B931-5AD87A286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63500"/>
            <a:ext cx="6223000" cy="5461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4000" b="1">
                <a:solidFill>
                  <a:srgbClr val="0000CC"/>
                </a:solidFill>
              </a:rPr>
              <a:t>Sales - National Accounts</a:t>
            </a:r>
          </a:p>
        </p:txBody>
      </p:sp>
      <p:pic>
        <p:nvPicPr>
          <p:cNvPr id="13" name="Picture 3">
            <a:extLst>
              <a:ext uri="{FF2B5EF4-FFF2-40B4-BE49-F238E27FC236}">
                <a16:creationId xmlns:a16="http://schemas.microsoft.com/office/drawing/2014/main" id="{A0525592-E42E-4671-95B5-5C05FA074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8">
            <a:extLst>
              <a:ext uri="{FF2B5EF4-FFF2-40B4-BE49-F238E27FC236}">
                <a16:creationId xmlns:a16="http://schemas.microsoft.com/office/drawing/2014/main" id="{4B9A3D1A-A6D1-0FFD-5C2F-E4EAA4330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6464" y="2709900"/>
            <a:ext cx="1979611" cy="10794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>
              <a:solidFill>
                <a:srgbClr val="FF0000"/>
              </a:solidFill>
            </a:endParaRP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Rob Keitch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National Account Manager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4">
            <a:extLst>
              <a:ext uri="{FF2B5EF4-FFF2-40B4-BE49-F238E27FC236}">
                <a16:creationId xmlns:a16="http://schemas.microsoft.com/office/drawing/2014/main" id="{9FFFD971-D9B3-4AED-8321-F610759F5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75" y="1052513"/>
            <a:ext cx="1800225" cy="10779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Paul Bayer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National Sales Manager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</p:txBody>
      </p:sp>
      <p:sp>
        <p:nvSpPr>
          <p:cNvPr id="23555" name="Text Box 9">
            <a:extLst>
              <a:ext uri="{FF2B5EF4-FFF2-40B4-BE49-F238E27FC236}">
                <a16:creationId xmlns:a16="http://schemas.microsoft.com/office/drawing/2014/main" id="{9DDF6D21-1B37-4C87-A9A8-667897D6C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086" y="2851151"/>
            <a:ext cx="1511295" cy="10794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Steve Hannon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Area Sales Manager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Northern England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</p:txBody>
      </p:sp>
      <p:sp>
        <p:nvSpPr>
          <p:cNvPr id="23556" name="Text Box 14">
            <a:extLst>
              <a:ext uri="{FF2B5EF4-FFF2-40B4-BE49-F238E27FC236}">
                <a16:creationId xmlns:a16="http://schemas.microsoft.com/office/drawing/2014/main" id="{50E03CB1-1A83-4347-B709-0BEC05D19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6626" y="2851150"/>
            <a:ext cx="1511300" cy="10794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Jessica Harvey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Area Sales Manager 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South West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</p:txBody>
      </p:sp>
      <p:sp>
        <p:nvSpPr>
          <p:cNvPr id="23557" name="Text Box 14">
            <a:extLst>
              <a:ext uri="{FF2B5EF4-FFF2-40B4-BE49-F238E27FC236}">
                <a16:creationId xmlns:a16="http://schemas.microsoft.com/office/drawing/2014/main" id="{93EA379A-4358-45DB-A0AF-71962E0612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6171" y="2851150"/>
            <a:ext cx="1511301" cy="10794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>
              <a:solidFill>
                <a:srgbClr val="FF0000"/>
              </a:solidFill>
            </a:endParaRP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Melanie D’Aubney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Area Sales Manager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 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S.E./London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</p:txBody>
      </p:sp>
      <p:sp>
        <p:nvSpPr>
          <p:cNvPr id="23558" name="Text Box 14">
            <a:extLst>
              <a:ext uri="{FF2B5EF4-FFF2-40B4-BE49-F238E27FC236}">
                <a16:creationId xmlns:a16="http://schemas.microsoft.com/office/drawing/2014/main" id="{F1803163-3F9A-471B-A3C9-DFC942B2A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5639" y="2851150"/>
            <a:ext cx="1565134" cy="10794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Adam Wilkinson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Business Development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 Manager – Healthcare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 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</p:txBody>
      </p:sp>
      <p:sp>
        <p:nvSpPr>
          <p:cNvPr id="23559" name="Rectangle 110">
            <a:extLst>
              <a:ext uri="{FF2B5EF4-FFF2-40B4-BE49-F238E27FC236}">
                <a16:creationId xmlns:a16="http://schemas.microsoft.com/office/drawing/2014/main" id="{461BE7CA-6312-449E-8E77-51BE19B4C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63500"/>
            <a:ext cx="6223000" cy="5461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4000" b="1">
                <a:solidFill>
                  <a:srgbClr val="0000CC"/>
                </a:solidFill>
              </a:rPr>
              <a:t>Sales </a:t>
            </a:r>
          </a:p>
        </p:txBody>
      </p:sp>
      <p:cxnSp>
        <p:nvCxnSpPr>
          <p:cNvPr id="23560" name="Straight Connector 51">
            <a:extLst>
              <a:ext uri="{FF2B5EF4-FFF2-40B4-BE49-F238E27FC236}">
                <a16:creationId xmlns:a16="http://schemas.microsoft.com/office/drawing/2014/main" id="{273DF758-B5D0-4052-BF23-1929BEF4C3CC}"/>
              </a:ext>
            </a:extLst>
          </p:cNvPr>
          <p:cNvCxnSpPr>
            <a:cxnSpLocks noChangeShapeType="1"/>
            <a:stCxn id="23555" idx="0"/>
            <a:endCxn id="23555" idx="0"/>
          </p:cNvCxnSpPr>
          <p:nvPr/>
        </p:nvCxnSpPr>
        <p:spPr bwMode="auto">
          <a:xfrm>
            <a:off x="1262734" y="2851151"/>
            <a:ext cx="0" cy="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1" name="Straight Connector 56">
            <a:extLst>
              <a:ext uri="{FF2B5EF4-FFF2-40B4-BE49-F238E27FC236}">
                <a16:creationId xmlns:a16="http://schemas.microsoft.com/office/drawing/2014/main" id="{1C1C38D1-B418-42BC-8CA5-7B93C905148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964985" y="2484127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2" name="Straight Connector 57">
            <a:extLst>
              <a:ext uri="{FF2B5EF4-FFF2-40B4-BE49-F238E27FC236}">
                <a16:creationId xmlns:a16="http://schemas.microsoft.com/office/drawing/2014/main" id="{C0DCCEED-8DCB-4715-9B25-91EA073C3EE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64889" y="2492375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3" name="Straight Connector 58">
            <a:extLst>
              <a:ext uri="{FF2B5EF4-FFF2-40B4-BE49-F238E27FC236}">
                <a16:creationId xmlns:a16="http://schemas.microsoft.com/office/drawing/2014/main" id="{2EEFFF0C-2D7B-4EEA-AA40-9FEEDDD00E2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346676" y="2492375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4" name="Straight Connector 59">
            <a:extLst>
              <a:ext uri="{FF2B5EF4-FFF2-40B4-BE49-F238E27FC236}">
                <a16:creationId xmlns:a16="http://schemas.microsoft.com/office/drawing/2014/main" id="{48848E03-912C-4362-BDAD-A72DBA659EC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002588" y="2492375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5" name="Straight Connector 60">
            <a:extLst>
              <a:ext uri="{FF2B5EF4-FFF2-40B4-BE49-F238E27FC236}">
                <a16:creationId xmlns:a16="http://schemas.microsoft.com/office/drawing/2014/main" id="{A71E6288-4C9D-4DD7-A737-EBDB0028FF7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67818" y="2125352"/>
            <a:ext cx="0" cy="358775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66" name="Straight Connector 62">
            <a:extLst>
              <a:ext uri="{FF2B5EF4-FFF2-40B4-BE49-F238E27FC236}">
                <a16:creationId xmlns:a16="http://schemas.microsoft.com/office/drawing/2014/main" id="{51CDB5AD-83E9-49BD-BF05-A634CBFA009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62733" y="2492375"/>
            <a:ext cx="6739855" cy="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7" name="Picture 3">
            <a:extLst>
              <a:ext uri="{FF2B5EF4-FFF2-40B4-BE49-F238E27FC236}">
                <a16:creationId xmlns:a16="http://schemas.microsoft.com/office/drawing/2014/main" id="{C98DA4AA-290C-43EC-B46D-FCB7AF0898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14">
            <a:extLst>
              <a:ext uri="{FF2B5EF4-FFF2-40B4-BE49-F238E27FC236}">
                <a16:creationId xmlns:a16="http://schemas.microsoft.com/office/drawing/2014/main" id="{84D9F626-68CF-44A9-B2ED-8CD784CA4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6326" y="2844490"/>
            <a:ext cx="1432152" cy="10794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Gayle Kelly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Area Sales Manager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 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 E Anglia/N Thames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</p:txBody>
      </p:sp>
      <p:cxnSp>
        <p:nvCxnSpPr>
          <p:cNvPr id="24" name="Straight Connector 58">
            <a:extLst>
              <a:ext uri="{FF2B5EF4-FFF2-40B4-BE49-F238E27FC236}">
                <a16:creationId xmlns:a16="http://schemas.microsoft.com/office/drawing/2014/main" id="{CA76F871-9BB0-4494-B94A-39E52FC0F68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67818" y="2492375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>
            <a:extLst>
              <a:ext uri="{FF2B5EF4-FFF2-40B4-BE49-F238E27FC236}">
                <a16:creationId xmlns:a16="http://schemas.microsoft.com/office/drawing/2014/main" id="{28C81A8A-AC98-460A-9285-DCB7C8660E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2163" y="5995988"/>
            <a:ext cx="3240087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24579" name="Rectangle 8">
            <a:extLst>
              <a:ext uri="{FF2B5EF4-FFF2-40B4-BE49-F238E27FC236}">
                <a16:creationId xmlns:a16="http://schemas.microsoft.com/office/drawing/2014/main" id="{6FEB0782-1E5C-453E-BE58-B2BA7AF2D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63500"/>
            <a:ext cx="762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 b="1">
                <a:solidFill>
                  <a:srgbClr val="0000CC"/>
                </a:solidFill>
              </a:rPr>
              <a:t>Marketing Department</a:t>
            </a:r>
            <a:endParaRPr lang="en-GB" altLang="en-US" sz="4000" b="1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80" name="Rectangle 35">
            <a:extLst>
              <a:ext uri="{FF2B5EF4-FFF2-40B4-BE49-F238E27FC236}">
                <a16:creationId xmlns:a16="http://schemas.microsoft.com/office/drawing/2014/main" id="{2F83FF6C-3D52-49A6-AA18-BC73F75C4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8900" y="1628775"/>
            <a:ext cx="1800225" cy="1079500"/>
          </a:xfrm>
          <a:prstGeom prst="rect">
            <a:avLst/>
          </a:prstGeom>
          <a:noFill/>
          <a:ln w="15875">
            <a:solidFill>
              <a:srgbClr val="808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 dirty="0"/>
          </a:p>
          <a:p>
            <a:pPr algn="ctr"/>
            <a:r>
              <a:rPr lang="en-GB" altLang="en-US" dirty="0"/>
              <a:t>Barry Hill</a:t>
            </a:r>
          </a:p>
          <a:p>
            <a:pPr algn="ctr"/>
            <a:r>
              <a:rPr lang="en-GB" altLang="en-US" dirty="0"/>
              <a:t>Marketing Manager </a:t>
            </a:r>
          </a:p>
        </p:txBody>
      </p:sp>
      <p:sp>
        <p:nvSpPr>
          <p:cNvPr id="24581" name="Rectangle 46">
            <a:extLst>
              <a:ext uri="{FF2B5EF4-FFF2-40B4-BE49-F238E27FC236}">
                <a16:creationId xmlns:a16="http://schemas.microsoft.com/office/drawing/2014/main" id="{D26CABD7-8B37-48A2-82FA-DFA1BE577E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8900" y="3429000"/>
            <a:ext cx="1800225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Lynn Dow </a:t>
            </a:r>
          </a:p>
          <a:p>
            <a:pPr algn="ctr"/>
            <a:r>
              <a:rPr lang="en-GB" altLang="en-US"/>
              <a:t>Marketing Assistant</a:t>
            </a:r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24582" name="Rectangle 48">
            <a:extLst>
              <a:ext uri="{FF2B5EF4-FFF2-40B4-BE49-F238E27FC236}">
                <a16:creationId xmlns:a16="http://schemas.microsoft.com/office/drawing/2014/main" id="{9509F4D1-23FF-46F3-A4EB-0A3443B3F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4525" y="3429000"/>
            <a:ext cx="1800225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Steven Stenhouse</a:t>
            </a:r>
          </a:p>
          <a:p>
            <a:pPr algn="ctr"/>
            <a:r>
              <a:rPr lang="en-GB" altLang="en-US"/>
              <a:t>Marketing Communications</a:t>
            </a:r>
          </a:p>
          <a:p>
            <a:pPr algn="ctr"/>
            <a:r>
              <a:rPr lang="en-GB" altLang="en-US"/>
              <a:t> Manager</a:t>
            </a:r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24583" name="Rectangle 51">
            <a:extLst>
              <a:ext uri="{FF2B5EF4-FFF2-40B4-BE49-F238E27FC236}">
                <a16:creationId xmlns:a16="http://schemas.microsoft.com/office/drawing/2014/main" id="{3DCCC27F-B5DA-47EC-99CB-CA6C6B7845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0613" y="3429000"/>
            <a:ext cx="1800225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Shaune Hall</a:t>
            </a:r>
          </a:p>
          <a:p>
            <a:pPr algn="ctr"/>
            <a:r>
              <a:rPr lang="en-GB" altLang="en-US" dirty="0"/>
              <a:t>Development Chef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cxnSp>
        <p:nvCxnSpPr>
          <p:cNvPr id="24584" name="Straight Connector 15">
            <a:extLst>
              <a:ext uri="{FF2B5EF4-FFF2-40B4-BE49-F238E27FC236}">
                <a16:creationId xmlns:a16="http://schemas.microsoft.com/office/drawing/2014/main" id="{2338F48B-06F7-4F7C-ADC1-596445F98F9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025650" y="3213100"/>
            <a:ext cx="5832475" cy="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85" name="Line 10">
            <a:extLst>
              <a:ext uri="{FF2B5EF4-FFF2-40B4-BE49-F238E27FC236}">
                <a16:creationId xmlns:a16="http://schemas.microsoft.com/office/drawing/2014/main" id="{5EA14C35-8FAF-4567-818D-DFE0FAA2882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62500" y="2708275"/>
            <a:ext cx="0" cy="72072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586" name="Line 10">
            <a:extLst>
              <a:ext uri="{FF2B5EF4-FFF2-40B4-BE49-F238E27FC236}">
                <a16:creationId xmlns:a16="http://schemas.microsoft.com/office/drawing/2014/main" id="{421C8E08-091E-4AC4-823C-AA2C71ED3BDB}"/>
              </a:ext>
            </a:extLst>
          </p:cNvPr>
          <p:cNvSpPr>
            <a:spLocks noChangeShapeType="1"/>
          </p:cNvSpPr>
          <p:nvPr/>
        </p:nvSpPr>
        <p:spPr bwMode="auto">
          <a:xfrm>
            <a:off x="7858125" y="3213100"/>
            <a:ext cx="0" cy="21590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587" name="Line 10">
            <a:extLst>
              <a:ext uri="{FF2B5EF4-FFF2-40B4-BE49-F238E27FC236}">
                <a16:creationId xmlns:a16="http://schemas.microsoft.com/office/drawing/2014/main" id="{7FA0CEC3-C4A2-4F2A-84B2-BBD77DCCB847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5650" y="3213100"/>
            <a:ext cx="0" cy="21590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4" name="Picture 3">
            <a:extLst>
              <a:ext uri="{FF2B5EF4-FFF2-40B4-BE49-F238E27FC236}">
                <a16:creationId xmlns:a16="http://schemas.microsoft.com/office/drawing/2014/main" id="{AA136208-FE7A-4D26-9B0C-0FB16FFD9D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>
            <a:extLst>
              <a:ext uri="{FF2B5EF4-FFF2-40B4-BE49-F238E27FC236}">
                <a16:creationId xmlns:a16="http://schemas.microsoft.com/office/drawing/2014/main" id="{375208E1-F3FA-4BA5-99C8-322B19FE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3288" y="1211263"/>
            <a:ext cx="1800225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Karen Wallace</a:t>
            </a:r>
          </a:p>
          <a:p>
            <a:pPr algn="ctr"/>
            <a:r>
              <a:rPr lang="en-GB" altLang="en-US"/>
              <a:t>Finance Director</a:t>
            </a:r>
          </a:p>
        </p:txBody>
      </p:sp>
      <p:sp>
        <p:nvSpPr>
          <p:cNvPr id="25603" name="Rectangle 31">
            <a:extLst>
              <a:ext uri="{FF2B5EF4-FFF2-40B4-BE49-F238E27FC236}">
                <a16:creationId xmlns:a16="http://schemas.microsoft.com/office/drawing/2014/main" id="{6E3B46C9-E28D-43D0-833C-09DEB3830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75" y="2781300"/>
            <a:ext cx="1800225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Ruby Hennessey</a:t>
            </a:r>
          </a:p>
          <a:p>
            <a:pPr algn="ctr"/>
            <a:r>
              <a:rPr lang="en-GB" altLang="en-US"/>
              <a:t>Customer Service </a:t>
            </a:r>
          </a:p>
          <a:p>
            <a:pPr algn="ctr"/>
            <a:r>
              <a:rPr lang="en-GB" altLang="en-US"/>
              <a:t>Manager</a:t>
            </a:r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25604" name="Rectangle 32">
            <a:extLst>
              <a:ext uri="{FF2B5EF4-FFF2-40B4-BE49-F238E27FC236}">
                <a16:creationId xmlns:a16="http://schemas.microsoft.com/office/drawing/2014/main" id="{1444831D-EDFD-4649-B68F-ED2063597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1475" y="2781300"/>
            <a:ext cx="1800225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David Gill</a:t>
            </a:r>
          </a:p>
          <a:p>
            <a:pPr algn="ctr"/>
            <a:r>
              <a:rPr lang="en-GB" altLang="en-US"/>
              <a:t>IT Manager</a:t>
            </a:r>
          </a:p>
        </p:txBody>
      </p:sp>
      <p:sp>
        <p:nvSpPr>
          <p:cNvPr id="25605" name="Rectangle 33">
            <a:extLst>
              <a:ext uri="{FF2B5EF4-FFF2-40B4-BE49-F238E27FC236}">
                <a16:creationId xmlns:a16="http://schemas.microsoft.com/office/drawing/2014/main" id="{3FC88DC0-C0F6-4A94-BA32-328E335B1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3000" y="2790825"/>
            <a:ext cx="1798638" cy="1081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Finance Team</a:t>
            </a:r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25606" name="Rectangle 36">
            <a:extLst>
              <a:ext uri="{FF2B5EF4-FFF2-40B4-BE49-F238E27FC236}">
                <a16:creationId xmlns:a16="http://schemas.microsoft.com/office/drawing/2014/main" id="{660DCD14-78B3-416F-8CED-B9D8ABD15A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12713"/>
            <a:ext cx="8710613" cy="5064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4000" b="1">
                <a:solidFill>
                  <a:srgbClr val="0000CC"/>
                </a:solidFill>
                <a:latin typeface="Arial" panose="020B0604020202020204" pitchFamily="34" charset="0"/>
              </a:rPr>
              <a:t>Customer Service/Finance/I.T.</a:t>
            </a:r>
          </a:p>
        </p:txBody>
      </p:sp>
      <p:cxnSp>
        <p:nvCxnSpPr>
          <p:cNvPr id="25607" name="Elbow Connector 19">
            <a:extLst>
              <a:ext uri="{FF2B5EF4-FFF2-40B4-BE49-F238E27FC236}">
                <a16:creationId xmlns:a16="http://schemas.microsoft.com/office/drawing/2014/main" id="{FF7B0374-9D0A-4511-8219-91F1052BB809}"/>
              </a:ext>
            </a:extLst>
          </p:cNvPr>
          <p:cNvCxnSpPr>
            <a:cxnSpLocks noChangeShapeType="1"/>
            <a:stCxn id="25602" idx="2"/>
            <a:endCxn id="25603" idx="0"/>
          </p:cNvCxnSpPr>
          <p:nvPr/>
        </p:nvCxnSpPr>
        <p:spPr bwMode="auto">
          <a:xfrm rot="5400000">
            <a:off x="2746375" y="1184276"/>
            <a:ext cx="490537" cy="2703512"/>
          </a:xfrm>
          <a:prstGeom prst="bentConnector3">
            <a:avLst>
              <a:gd name="adj1" fmla="val 50000"/>
            </a:avLst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08" name="Elbow Connector 23">
            <a:extLst>
              <a:ext uri="{FF2B5EF4-FFF2-40B4-BE49-F238E27FC236}">
                <a16:creationId xmlns:a16="http://schemas.microsoft.com/office/drawing/2014/main" id="{E1409097-6C95-4506-88D3-F88612611B47}"/>
              </a:ext>
            </a:extLst>
          </p:cNvPr>
          <p:cNvCxnSpPr>
            <a:cxnSpLocks noChangeShapeType="1"/>
            <a:stCxn id="25602" idx="2"/>
            <a:endCxn id="25604" idx="0"/>
          </p:cNvCxnSpPr>
          <p:nvPr/>
        </p:nvCxnSpPr>
        <p:spPr bwMode="auto">
          <a:xfrm rot="16200000" flipH="1">
            <a:off x="5737225" y="896938"/>
            <a:ext cx="490537" cy="3278188"/>
          </a:xfrm>
          <a:prstGeom prst="bentConnector3">
            <a:avLst>
              <a:gd name="adj1" fmla="val 50000"/>
            </a:avLst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09" name="Elbow Connector 25">
            <a:extLst>
              <a:ext uri="{FF2B5EF4-FFF2-40B4-BE49-F238E27FC236}">
                <a16:creationId xmlns:a16="http://schemas.microsoft.com/office/drawing/2014/main" id="{364DD806-FFB7-4055-96C5-47CD9251091E}"/>
              </a:ext>
            </a:extLst>
          </p:cNvPr>
          <p:cNvCxnSpPr>
            <a:cxnSpLocks noChangeShapeType="1"/>
            <a:stCxn id="25602" idx="2"/>
            <a:endCxn id="25605" idx="0"/>
          </p:cNvCxnSpPr>
          <p:nvPr/>
        </p:nvCxnSpPr>
        <p:spPr bwMode="auto">
          <a:xfrm rot="16200000" flipH="1">
            <a:off x="4213226" y="2420937"/>
            <a:ext cx="500062" cy="239713"/>
          </a:xfrm>
          <a:prstGeom prst="bentConnector3">
            <a:avLst>
              <a:gd name="adj1" fmla="val 50000"/>
            </a:avLst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2" name="Picture 3">
            <a:extLst>
              <a:ext uri="{FF2B5EF4-FFF2-40B4-BE49-F238E27FC236}">
                <a16:creationId xmlns:a16="http://schemas.microsoft.com/office/drawing/2014/main" id="{70EE4E7E-46E8-4C6E-BD0B-6F0E06D9BC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093">
            <a:extLst>
              <a:ext uri="{FF2B5EF4-FFF2-40B4-BE49-F238E27FC236}">
                <a16:creationId xmlns:a16="http://schemas.microsoft.com/office/drawing/2014/main" id="{219FD98A-63C3-4A89-9C62-6104A3EF9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012" y="3087687"/>
            <a:ext cx="1873250" cy="533400"/>
          </a:xfrm>
          <a:prstGeom prst="rect">
            <a:avLst/>
          </a:prstGeom>
          <a:noFill/>
          <a:ln w="4763">
            <a:solidFill>
              <a:srgbClr val="808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1200"/>
              <a:t>Karen Wallace</a:t>
            </a:r>
          </a:p>
          <a:p>
            <a:pPr algn="ctr"/>
            <a:r>
              <a:rPr lang="en-GB" altLang="en-US" sz="1200"/>
              <a:t>Finance Director</a:t>
            </a:r>
          </a:p>
        </p:txBody>
      </p:sp>
      <p:sp>
        <p:nvSpPr>
          <p:cNvPr id="6147" name="Rectangle 3097">
            <a:extLst>
              <a:ext uri="{FF2B5EF4-FFF2-40B4-BE49-F238E27FC236}">
                <a16:creationId xmlns:a16="http://schemas.microsoft.com/office/drawing/2014/main" id="{9813E547-E68D-4763-A052-9CA016A56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2745" y="3087687"/>
            <a:ext cx="2376488" cy="533400"/>
          </a:xfrm>
          <a:prstGeom prst="rect">
            <a:avLst/>
          </a:prstGeom>
          <a:noFill/>
          <a:ln w="4763">
            <a:solidFill>
              <a:srgbClr val="808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1200" dirty="0"/>
              <a:t>Lawrence Hughes</a:t>
            </a:r>
          </a:p>
          <a:p>
            <a:pPr algn="ctr"/>
            <a:r>
              <a:rPr lang="en-GB" altLang="en-US" sz="1200" dirty="0"/>
              <a:t>Sales &amp; Marketing Director</a:t>
            </a:r>
          </a:p>
        </p:txBody>
      </p:sp>
      <p:sp>
        <p:nvSpPr>
          <p:cNvPr id="6148" name="Rectangle 3107">
            <a:extLst>
              <a:ext uri="{FF2B5EF4-FFF2-40B4-BE49-F238E27FC236}">
                <a16:creationId xmlns:a16="http://schemas.microsoft.com/office/drawing/2014/main" id="{0AFDB43B-F52F-4D78-BA93-98F1834CB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644650"/>
            <a:ext cx="4889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 sz="1400"/>
          </a:p>
        </p:txBody>
      </p:sp>
      <p:sp>
        <p:nvSpPr>
          <p:cNvPr id="6149" name="Rectangle 3109">
            <a:extLst>
              <a:ext uri="{FF2B5EF4-FFF2-40B4-BE49-F238E27FC236}">
                <a16:creationId xmlns:a16="http://schemas.microsoft.com/office/drawing/2014/main" id="{C7F4ADFC-FED4-40C4-97D9-9847F94A7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0704" y="1534427"/>
            <a:ext cx="2133600" cy="765175"/>
          </a:xfrm>
          <a:prstGeom prst="rect">
            <a:avLst/>
          </a:prstGeom>
          <a:noFill/>
          <a:ln w="4763">
            <a:solidFill>
              <a:srgbClr val="808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1200"/>
              <a:t>Peter McAllister</a:t>
            </a:r>
          </a:p>
          <a:p>
            <a:pPr algn="ctr"/>
            <a:r>
              <a:rPr lang="en-GB" altLang="en-US" sz="1200"/>
              <a:t>Managing Director</a:t>
            </a:r>
          </a:p>
        </p:txBody>
      </p:sp>
      <p:sp>
        <p:nvSpPr>
          <p:cNvPr id="6150" name="Rectangle 3130">
            <a:extLst>
              <a:ext uri="{FF2B5EF4-FFF2-40B4-BE49-F238E27FC236}">
                <a16:creationId xmlns:a16="http://schemas.microsoft.com/office/drawing/2014/main" id="{677CCD0E-DFE9-486F-B064-E8FD293944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0" y="0"/>
            <a:ext cx="67691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4000" b="1">
                <a:solidFill>
                  <a:srgbClr val="0000CC"/>
                </a:solidFill>
              </a:rPr>
              <a:t>Managing Director Reports</a:t>
            </a:r>
          </a:p>
        </p:txBody>
      </p:sp>
      <p:sp>
        <p:nvSpPr>
          <p:cNvPr id="6151" name="Rectangle 3097">
            <a:extLst>
              <a:ext uri="{FF2B5EF4-FFF2-40B4-BE49-F238E27FC236}">
                <a16:creationId xmlns:a16="http://schemas.microsoft.com/office/drawing/2014/main" id="{16CDA8D1-056E-4EAD-9365-10D92A9E9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6649" y="3087687"/>
            <a:ext cx="2016125" cy="533400"/>
          </a:xfrm>
          <a:prstGeom prst="rect">
            <a:avLst/>
          </a:prstGeom>
          <a:noFill/>
          <a:ln w="4763">
            <a:solidFill>
              <a:srgbClr val="808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1200" dirty="0"/>
              <a:t>Chris Clark</a:t>
            </a:r>
          </a:p>
          <a:p>
            <a:pPr algn="ctr"/>
            <a:r>
              <a:rPr lang="en-GB" altLang="en-US" sz="1200" dirty="0"/>
              <a:t>Operations Director</a:t>
            </a:r>
          </a:p>
        </p:txBody>
      </p:sp>
      <p:sp>
        <p:nvSpPr>
          <p:cNvPr id="6152" name="Rectangle 3">
            <a:extLst>
              <a:ext uri="{FF2B5EF4-FFF2-40B4-BE49-F238E27FC236}">
                <a16:creationId xmlns:a16="http://schemas.microsoft.com/office/drawing/2014/main" id="{634092FF-BFBE-423F-8795-0318C079BF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1394" y="4115483"/>
            <a:ext cx="2016125" cy="503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1200"/>
              <a:t>Wendy Rodgers</a:t>
            </a:r>
          </a:p>
          <a:p>
            <a:pPr algn="ctr"/>
            <a:r>
              <a:rPr lang="en-GB" altLang="en-US" sz="1200"/>
              <a:t>Human Resources Manager</a:t>
            </a:r>
          </a:p>
        </p:txBody>
      </p:sp>
      <p:sp>
        <p:nvSpPr>
          <p:cNvPr id="6153" name="Rectangle 3">
            <a:extLst>
              <a:ext uri="{FF2B5EF4-FFF2-40B4-BE49-F238E27FC236}">
                <a16:creationId xmlns:a16="http://schemas.microsoft.com/office/drawing/2014/main" id="{B1A054F1-B5E8-4508-BC00-2C8E13499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0653" y="4115483"/>
            <a:ext cx="2016125" cy="503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1200" dirty="0"/>
              <a:t>Craig Tennant</a:t>
            </a:r>
          </a:p>
          <a:p>
            <a:pPr algn="ctr"/>
            <a:r>
              <a:rPr lang="en-GB" altLang="en-US" sz="1200" dirty="0"/>
              <a:t>SHEQ Manager</a:t>
            </a:r>
          </a:p>
        </p:txBody>
      </p:sp>
      <p:cxnSp>
        <p:nvCxnSpPr>
          <p:cNvPr id="6157" name="Connector: Elbow 4">
            <a:extLst>
              <a:ext uri="{FF2B5EF4-FFF2-40B4-BE49-F238E27FC236}">
                <a16:creationId xmlns:a16="http://schemas.microsoft.com/office/drawing/2014/main" id="{8018F8C2-5908-4AC4-982B-CCD654BC4292}"/>
              </a:ext>
            </a:extLst>
          </p:cNvPr>
          <p:cNvCxnSpPr>
            <a:cxnSpLocks noChangeShapeType="1"/>
            <a:stCxn id="6146" idx="0"/>
            <a:endCxn id="6147" idx="0"/>
          </p:cNvCxnSpPr>
          <p:nvPr/>
        </p:nvCxnSpPr>
        <p:spPr bwMode="auto">
          <a:xfrm rot="5400000" flipH="1" flipV="1">
            <a:off x="4688813" y="-294489"/>
            <a:ext cx="12700" cy="6764352"/>
          </a:xfrm>
          <a:prstGeom prst="bentConnector3">
            <a:avLst>
              <a:gd name="adj1" fmla="val 1800000"/>
            </a:avLst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1" name="Straight Connector 23">
            <a:extLst>
              <a:ext uri="{FF2B5EF4-FFF2-40B4-BE49-F238E27FC236}">
                <a16:creationId xmlns:a16="http://schemas.microsoft.com/office/drawing/2014/main" id="{CCD11BEA-D929-4D8D-8AEF-9518DBF4E3DB}"/>
              </a:ext>
            </a:extLst>
          </p:cNvPr>
          <p:cNvCxnSpPr>
            <a:cxnSpLocks noChangeShapeType="1"/>
            <a:endCxn id="6151" idx="0"/>
          </p:cNvCxnSpPr>
          <p:nvPr/>
        </p:nvCxnSpPr>
        <p:spPr bwMode="auto">
          <a:xfrm>
            <a:off x="5634711" y="2871787"/>
            <a:ext cx="0" cy="21590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2" name="Straight Connector 25">
            <a:extLst>
              <a:ext uri="{FF2B5EF4-FFF2-40B4-BE49-F238E27FC236}">
                <a16:creationId xmlns:a16="http://schemas.microsoft.com/office/drawing/2014/main" id="{9D3E5CD0-2666-456D-8BF4-3EFDD5EE6272}"/>
              </a:ext>
            </a:extLst>
          </p:cNvPr>
          <p:cNvCxnSpPr>
            <a:cxnSpLocks/>
          </p:cNvCxnSpPr>
          <p:nvPr/>
        </p:nvCxnSpPr>
        <p:spPr bwMode="auto">
          <a:xfrm>
            <a:off x="4847504" y="2317353"/>
            <a:ext cx="0" cy="547687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9" name="Picture 3">
            <a:extLst>
              <a:ext uri="{FF2B5EF4-FFF2-40B4-BE49-F238E27FC236}">
                <a16:creationId xmlns:a16="http://schemas.microsoft.com/office/drawing/2014/main" id="{54DE891C-DF77-41A8-BA7B-9E26FBFE24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3093">
            <a:extLst>
              <a:ext uri="{FF2B5EF4-FFF2-40B4-BE49-F238E27FC236}">
                <a16:creationId xmlns:a16="http://schemas.microsoft.com/office/drawing/2014/main" id="{31BB7EA9-CDA9-1F6F-B72A-DDB570186E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1872" y="3080940"/>
            <a:ext cx="1930272" cy="540147"/>
          </a:xfrm>
          <a:prstGeom prst="rect">
            <a:avLst/>
          </a:prstGeom>
          <a:noFill/>
          <a:ln w="4763">
            <a:solidFill>
              <a:srgbClr val="808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1200" dirty="0"/>
              <a:t>Douglas MacLachlan</a:t>
            </a:r>
          </a:p>
          <a:p>
            <a:pPr algn="ctr"/>
            <a:r>
              <a:rPr lang="en-GB" altLang="en-US" sz="1200" dirty="0"/>
              <a:t>Technical Director</a:t>
            </a:r>
          </a:p>
        </p:txBody>
      </p:sp>
      <p:cxnSp>
        <p:nvCxnSpPr>
          <p:cNvPr id="34" name="Straight Connector 23">
            <a:extLst>
              <a:ext uri="{FF2B5EF4-FFF2-40B4-BE49-F238E27FC236}">
                <a16:creationId xmlns:a16="http://schemas.microsoft.com/office/drawing/2014/main" id="{67452B29-3B6F-C867-2934-EB68728F317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412919" y="2865040"/>
            <a:ext cx="0" cy="21590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CA42CDE2-E309-5662-9873-49AE60BFB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2135" y="4111062"/>
            <a:ext cx="2016125" cy="503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1200" dirty="0"/>
              <a:t>Steven Grahamslaw</a:t>
            </a:r>
          </a:p>
          <a:p>
            <a:pPr algn="ctr"/>
            <a:r>
              <a:rPr lang="en-GB" altLang="en-US" sz="1200" dirty="0"/>
              <a:t>Supply Chain Manager</a:t>
            </a:r>
          </a:p>
        </p:txBody>
      </p:sp>
      <p:cxnSp>
        <p:nvCxnSpPr>
          <p:cNvPr id="5" name="Straight Connector 25">
            <a:extLst>
              <a:ext uri="{FF2B5EF4-FFF2-40B4-BE49-F238E27FC236}">
                <a16:creationId xmlns:a16="http://schemas.microsoft.com/office/drawing/2014/main" id="{01A11727-8477-D002-536E-9D52EECFE106}"/>
              </a:ext>
            </a:extLst>
          </p:cNvPr>
          <p:cNvCxnSpPr>
            <a:cxnSpLocks/>
          </p:cNvCxnSpPr>
          <p:nvPr/>
        </p:nvCxnSpPr>
        <p:spPr bwMode="auto">
          <a:xfrm>
            <a:off x="2314228" y="2865040"/>
            <a:ext cx="0" cy="128404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25">
            <a:extLst>
              <a:ext uri="{FF2B5EF4-FFF2-40B4-BE49-F238E27FC236}">
                <a16:creationId xmlns:a16="http://schemas.microsoft.com/office/drawing/2014/main" id="{D2A71490-7C15-166E-CAAD-F27C21C0118B}"/>
              </a:ext>
            </a:extLst>
          </p:cNvPr>
          <p:cNvCxnSpPr>
            <a:cxnSpLocks/>
          </p:cNvCxnSpPr>
          <p:nvPr/>
        </p:nvCxnSpPr>
        <p:spPr bwMode="auto">
          <a:xfrm>
            <a:off x="4563283" y="2871787"/>
            <a:ext cx="0" cy="1243696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1EDE7E0E-F69E-3E3E-64B5-C21EDD8AB841}"/>
              </a:ext>
            </a:extLst>
          </p:cNvPr>
          <p:cNvCxnSpPr>
            <a:cxnSpLocks/>
          </p:cNvCxnSpPr>
          <p:nvPr/>
        </p:nvCxnSpPr>
        <p:spPr bwMode="auto">
          <a:xfrm>
            <a:off x="6778724" y="2878137"/>
            <a:ext cx="0" cy="1237346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7897CA37-8DA4-472E-BE1D-42F4B333E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" y="38100"/>
            <a:ext cx="809466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4000" b="1">
                <a:solidFill>
                  <a:schemeClr val="accent2"/>
                </a:solidFill>
              </a:rPr>
              <a:t>Customer Service Department</a:t>
            </a:r>
          </a:p>
        </p:txBody>
      </p:sp>
      <p:sp>
        <p:nvSpPr>
          <p:cNvPr id="26627" name="Rectangle 4">
            <a:extLst>
              <a:ext uri="{FF2B5EF4-FFF2-40B4-BE49-F238E27FC236}">
                <a16:creationId xmlns:a16="http://schemas.microsoft.com/office/drawing/2014/main" id="{35AA8F90-416F-493A-9658-924590644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8900" y="1052513"/>
            <a:ext cx="1439863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Ruby Hennessey</a:t>
            </a:r>
          </a:p>
          <a:p>
            <a:pPr algn="ctr"/>
            <a:r>
              <a:rPr lang="en-GB" altLang="en-US"/>
              <a:t>Customer Service </a:t>
            </a:r>
          </a:p>
          <a:p>
            <a:pPr algn="ctr"/>
            <a:r>
              <a:rPr lang="en-GB" altLang="en-US"/>
              <a:t>Manager</a:t>
            </a:r>
          </a:p>
        </p:txBody>
      </p:sp>
      <p:sp>
        <p:nvSpPr>
          <p:cNvPr id="26629" name="Rectangle 147">
            <a:extLst>
              <a:ext uri="{FF2B5EF4-FFF2-40B4-BE49-F238E27FC236}">
                <a16:creationId xmlns:a16="http://schemas.microsoft.com/office/drawing/2014/main" id="{D0C9102C-7372-4F41-95C4-F07049E1AE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643" y="2574466"/>
            <a:ext cx="1439862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Lynn Kilpatrick</a:t>
            </a:r>
          </a:p>
          <a:p>
            <a:pPr algn="ctr"/>
            <a:r>
              <a:rPr lang="en-GB" altLang="en-US" dirty="0"/>
              <a:t>Customer Service</a:t>
            </a:r>
          </a:p>
          <a:p>
            <a:pPr algn="ctr"/>
            <a:r>
              <a:rPr lang="en-GB" altLang="en-US" dirty="0"/>
              <a:t> Team Leader</a:t>
            </a:r>
          </a:p>
        </p:txBody>
      </p:sp>
      <p:sp>
        <p:nvSpPr>
          <p:cNvPr id="26632" name="Line 165">
            <a:extLst>
              <a:ext uri="{FF2B5EF4-FFF2-40B4-BE49-F238E27FC236}">
                <a16:creationId xmlns:a16="http://schemas.microsoft.com/office/drawing/2014/main" id="{84208EA9-B8BF-49EA-9672-46E86B7BA8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06574" y="2142666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14" name="Picture 3">
            <a:extLst>
              <a:ext uri="{FF2B5EF4-FFF2-40B4-BE49-F238E27FC236}">
                <a16:creationId xmlns:a16="http://schemas.microsoft.com/office/drawing/2014/main" id="{83B892FE-D616-43B9-948D-453B14E26F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 Box 9">
            <a:extLst>
              <a:ext uri="{FF2B5EF4-FFF2-40B4-BE49-F238E27FC236}">
                <a16:creationId xmlns:a16="http://schemas.microsoft.com/office/drawing/2014/main" id="{769D5D88-4BE5-4115-8ADA-E7C6C1430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199" y="4293094"/>
            <a:ext cx="1432336" cy="787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>
                <a:solidFill>
                  <a:srgbClr val="FF0000"/>
                </a:solidFill>
              </a:rPr>
              <a:t>Vacancy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Customer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Service 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Coordinator</a:t>
            </a:r>
          </a:p>
        </p:txBody>
      </p:sp>
      <p:sp>
        <p:nvSpPr>
          <p:cNvPr id="27" name="Text Box 14">
            <a:extLst>
              <a:ext uri="{FF2B5EF4-FFF2-40B4-BE49-F238E27FC236}">
                <a16:creationId xmlns:a16="http://schemas.microsoft.com/office/drawing/2014/main" id="{F7CE929A-9936-425C-8F9B-558C3738E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8264" y="4293096"/>
            <a:ext cx="1511300" cy="787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>
                <a:solidFill>
                  <a:srgbClr val="FF0000"/>
                </a:solidFill>
              </a:rPr>
              <a:t>Vacancy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Customer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Service 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Coordinator</a:t>
            </a:r>
          </a:p>
        </p:txBody>
      </p:sp>
      <p:sp>
        <p:nvSpPr>
          <p:cNvPr id="28" name="Text Box 14">
            <a:extLst>
              <a:ext uri="{FF2B5EF4-FFF2-40B4-BE49-F238E27FC236}">
                <a16:creationId xmlns:a16="http://schemas.microsoft.com/office/drawing/2014/main" id="{40BFB9E2-3A35-4D01-AEF9-1E56B9C69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1261" y="4293096"/>
            <a:ext cx="1511301" cy="787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>
                <a:solidFill>
                  <a:srgbClr val="FF0000"/>
                </a:solidFill>
              </a:rPr>
              <a:t>Vacancy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Customer 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Service 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Coordinator</a:t>
            </a:r>
          </a:p>
        </p:txBody>
      </p:sp>
      <p:sp>
        <p:nvSpPr>
          <p:cNvPr id="29" name="Text Box 14">
            <a:extLst>
              <a:ext uri="{FF2B5EF4-FFF2-40B4-BE49-F238E27FC236}">
                <a16:creationId xmlns:a16="http://schemas.microsoft.com/office/drawing/2014/main" id="{A564659C-61B4-44E3-8E3A-51FEFE058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5348" y="4293095"/>
            <a:ext cx="1565134" cy="787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Susan Dickinson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Customer 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Service 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Coordinator</a:t>
            </a:r>
          </a:p>
        </p:txBody>
      </p:sp>
      <p:cxnSp>
        <p:nvCxnSpPr>
          <p:cNvPr id="30" name="Straight Connector 51">
            <a:extLst>
              <a:ext uri="{FF2B5EF4-FFF2-40B4-BE49-F238E27FC236}">
                <a16:creationId xmlns:a16="http://schemas.microsoft.com/office/drawing/2014/main" id="{8A9FDC56-343E-44D9-9FC2-946311780A38}"/>
              </a:ext>
            </a:extLst>
          </p:cNvPr>
          <p:cNvCxnSpPr>
            <a:cxnSpLocks noChangeShapeType="1"/>
            <a:stCxn id="26" idx="0"/>
            <a:endCxn id="26" idx="0"/>
          </p:cNvCxnSpPr>
          <p:nvPr/>
        </p:nvCxnSpPr>
        <p:spPr bwMode="auto">
          <a:xfrm>
            <a:off x="1036367" y="4293094"/>
            <a:ext cx="0" cy="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Straight Connector 56">
            <a:extLst>
              <a:ext uri="{FF2B5EF4-FFF2-40B4-BE49-F238E27FC236}">
                <a16:creationId xmlns:a16="http://schemas.microsoft.com/office/drawing/2014/main" id="{DF896AE0-0DEC-4137-8E4C-0D75F3093F6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833508" y="3932731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Straight Connector 57">
            <a:extLst>
              <a:ext uri="{FF2B5EF4-FFF2-40B4-BE49-F238E27FC236}">
                <a16:creationId xmlns:a16="http://schemas.microsoft.com/office/drawing/2014/main" id="{90D95939-BB9B-40CF-9DC1-EE300CBF204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36367" y="3932731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Straight Connector 58">
            <a:extLst>
              <a:ext uri="{FF2B5EF4-FFF2-40B4-BE49-F238E27FC236}">
                <a16:creationId xmlns:a16="http://schemas.microsoft.com/office/drawing/2014/main" id="{883AE67E-08D1-45C9-B129-35D87094D32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20886" y="3932730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Connector 59">
            <a:extLst>
              <a:ext uri="{FF2B5EF4-FFF2-40B4-BE49-F238E27FC236}">
                <a16:creationId xmlns:a16="http://schemas.microsoft.com/office/drawing/2014/main" id="{5870E1E1-C785-4F0D-9290-DC431004DFF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497277" y="3932731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Connector 62">
            <a:extLst>
              <a:ext uri="{FF2B5EF4-FFF2-40B4-BE49-F238E27FC236}">
                <a16:creationId xmlns:a16="http://schemas.microsoft.com/office/drawing/2014/main" id="{AFC83996-1D0F-4D40-AFDA-89C0194EC43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36367" y="3932730"/>
            <a:ext cx="7257120" cy="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Text Box 14">
            <a:extLst>
              <a:ext uri="{FF2B5EF4-FFF2-40B4-BE49-F238E27FC236}">
                <a16:creationId xmlns:a16="http://schemas.microsoft.com/office/drawing/2014/main" id="{2FA84378-4961-4235-82E9-0E9F2DCC9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7816" y="4293095"/>
            <a:ext cx="1432152" cy="787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25000"/>
              </a:spcBef>
            </a:pPr>
            <a:endParaRPr lang="en-GB" altLang="en-US" dirty="0"/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Julie Mungall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Customer 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Service </a:t>
            </a:r>
          </a:p>
          <a:p>
            <a:pPr algn="ctr">
              <a:lnSpc>
                <a:spcPct val="70000"/>
              </a:lnSpc>
              <a:spcBef>
                <a:spcPct val="25000"/>
              </a:spcBef>
            </a:pPr>
            <a:r>
              <a:rPr lang="en-GB" altLang="en-US" dirty="0"/>
              <a:t>Coordinator</a:t>
            </a:r>
          </a:p>
        </p:txBody>
      </p:sp>
      <p:cxnSp>
        <p:nvCxnSpPr>
          <p:cNvPr id="42" name="Straight Connector 59">
            <a:extLst>
              <a:ext uri="{FF2B5EF4-FFF2-40B4-BE49-F238E27FC236}">
                <a16:creationId xmlns:a16="http://schemas.microsoft.com/office/drawing/2014/main" id="{19508CDD-D86D-4AFB-B226-7B9734EAEDB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293487" y="3932730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" name="Line 165">
            <a:extLst>
              <a:ext uri="{FF2B5EF4-FFF2-40B4-BE49-F238E27FC236}">
                <a16:creationId xmlns:a16="http://schemas.microsoft.com/office/drawing/2014/main" id="{D104620A-251C-41DE-B4EC-FC92FDC63CD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20886" y="3653965"/>
            <a:ext cx="0" cy="27875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28DCF635-C6C7-4053-8997-C96E3571B1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0800" y="152400"/>
            <a:ext cx="69246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4000" b="1">
                <a:solidFill>
                  <a:srgbClr val="0000CC"/>
                </a:solidFill>
              </a:rPr>
              <a:t>Finance &amp; Accounts</a:t>
            </a:r>
          </a:p>
        </p:txBody>
      </p:sp>
      <p:sp>
        <p:nvSpPr>
          <p:cNvPr id="27651" name="Rectangle 5">
            <a:extLst>
              <a:ext uri="{FF2B5EF4-FFF2-40B4-BE49-F238E27FC236}">
                <a16:creationId xmlns:a16="http://schemas.microsoft.com/office/drawing/2014/main" id="{6CBAD4D1-3689-4927-9159-0B1515702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1020" y="1268413"/>
            <a:ext cx="2205576" cy="1081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Karen Wallace</a:t>
            </a:r>
          </a:p>
          <a:p>
            <a:pPr algn="ctr"/>
            <a:r>
              <a:rPr lang="en-GB" altLang="en-US"/>
              <a:t>Finance Director</a:t>
            </a:r>
          </a:p>
        </p:txBody>
      </p:sp>
      <p:sp>
        <p:nvSpPr>
          <p:cNvPr id="27652" name="Rectangle 94">
            <a:extLst>
              <a:ext uri="{FF2B5EF4-FFF2-40B4-BE49-F238E27FC236}">
                <a16:creationId xmlns:a16="http://schemas.microsoft.com/office/drawing/2014/main" id="{9C546670-959A-4E6B-B679-075E32653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9813" y="3077940"/>
            <a:ext cx="1344517" cy="105816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Aileen Rawding</a:t>
            </a:r>
          </a:p>
          <a:p>
            <a:pPr algn="ctr"/>
            <a:r>
              <a:rPr lang="en-GB" altLang="en-US"/>
              <a:t>Credit Controller</a:t>
            </a:r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27653" name="Rectangle 97">
            <a:extLst>
              <a:ext uri="{FF2B5EF4-FFF2-40B4-BE49-F238E27FC236}">
                <a16:creationId xmlns:a16="http://schemas.microsoft.com/office/drawing/2014/main" id="{FEED2275-0D2E-4FE6-B0E8-61D7C950D0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357" y="3068460"/>
            <a:ext cx="1366898" cy="1081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Elizabeth McBride</a:t>
            </a:r>
          </a:p>
          <a:p>
            <a:pPr algn="ctr"/>
            <a:r>
              <a:rPr lang="en-GB" altLang="en-US"/>
              <a:t>Cashier/Salaries</a:t>
            </a:r>
          </a:p>
          <a:p>
            <a:pPr algn="ctr"/>
            <a:r>
              <a:rPr lang="en-GB" altLang="en-US"/>
              <a:t> Administrator</a:t>
            </a:r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27654" name="Rectangle 101">
            <a:extLst>
              <a:ext uri="{FF2B5EF4-FFF2-40B4-BE49-F238E27FC236}">
                <a16:creationId xmlns:a16="http://schemas.microsoft.com/office/drawing/2014/main" id="{C3AC20CE-B9A1-4487-8AB6-D1C847020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2995" y="3063875"/>
            <a:ext cx="1469520" cy="11092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Dyanne Gardner</a:t>
            </a:r>
          </a:p>
          <a:p>
            <a:pPr algn="ctr"/>
            <a:r>
              <a:rPr lang="en-GB" altLang="en-US" dirty="0"/>
              <a:t>Management/Finance </a:t>
            </a:r>
          </a:p>
          <a:p>
            <a:pPr algn="ctr"/>
            <a:r>
              <a:rPr lang="en-GB" altLang="en-US" dirty="0"/>
              <a:t>Accountant</a:t>
            </a:r>
          </a:p>
        </p:txBody>
      </p:sp>
      <p:sp>
        <p:nvSpPr>
          <p:cNvPr id="27656" name="Rectangle 101">
            <a:extLst>
              <a:ext uri="{FF2B5EF4-FFF2-40B4-BE49-F238E27FC236}">
                <a16:creationId xmlns:a16="http://schemas.microsoft.com/office/drawing/2014/main" id="{5F29BC5E-DC58-46D0-93F6-6BA746421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9599" y="3057194"/>
            <a:ext cx="1344516" cy="110183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Nicole Roberts</a:t>
            </a:r>
          </a:p>
          <a:p>
            <a:pPr algn="ctr"/>
            <a:r>
              <a:rPr lang="en-GB" altLang="en-US" dirty="0"/>
              <a:t>Trainee Accountant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cxnSp>
        <p:nvCxnSpPr>
          <p:cNvPr id="27657" name="Straight Connector 20">
            <a:extLst>
              <a:ext uri="{FF2B5EF4-FFF2-40B4-BE49-F238E27FC236}">
                <a16:creationId xmlns:a16="http://schemas.microsoft.com/office/drawing/2014/main" id="{54B0A3D4-F4EA-4889-8F17-60DCEA47713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30252" y="2717577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8" name="Straight Connector 26">
            <a:extLst>
              <a:ext uri="{FF2B5EF4-FFF2-40B4-BE49-F238E27FC236}">
                <a16:creationId xmlns:a16="http://schemas.microsoft.com/office/drawing/2014/main" id="{1D73616D-52A4-4BF4-9E54-5C043375F6A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722940" y="2717577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9" name="Straight Connector 33">
            <a:extLst>
              <a:ext uri="{FF2B5EF4-FFF2-40B4-BE49-F238E27FC236}">
                <a16:creationId xmlns:a16="http://schemas.microsoft.com/office/drawing/2014/main" id="{4AB9A9D7-BA50-4708-B858-AB2E93CAAC5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626596" y="2717577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1" name="Straight Connector 35">
            <a:extLst>
              <a:ext uri="{FF2B5EF4-FFF2-40B4-BE49-F238E27FC236}">
                <a16:creationId xmlns:a16="http://schemas.microsoft.com/office/drawing/2014/main" id="{C6401916-E678-4321-9D88-337F5FBBF7C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74068" y="2706687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2" name="Straight Connector 37">
            <a:extLst>
              <a:ext uri="{FF2B5EF4-FFF2-40B4-BE49-F238E27FC236}">
                <a16:creationId xmlns:a16="http://schemas.microsoft.com/office/drawing/2014/main" id="{F9DBE207-B15E-455C-AA1F-92E249EFECA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74068" y="2706687"/>
            <a:ext cx="7848872" cy="1089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3" name="Straight Connector 38">
            <a:extLst>
              <a:ext uri="{FF2B5EF4-FFF2-40B4-BE49-F238E27FC236}">
                <a16:creationId xmlns:a16="http://schemas.microsoft.com/office/drawing/2014/main" id="{C5178182-8F22-4AF9-82AF-D3F2DE666FD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475163" y="2349500"/>
            <a:ext cx="0" cy="358775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8" name="Picture 3">
            <a:extLst>
              <a:ext uri="{FF2B5EF4-FFF2-40B4-BE49-F238E27FC236}">
                <a16:creationId xmlns:a16="http://schemas.microsoft.com/office/drawing/2014/main" id="{7CD58B1E-C7A9-43E9-B7D4-38F44236AA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01">
            <a:extLst>
              <a:ext uri="{FF2B5EF4-FFF2-40B4-BE49-F238E27FC236}">
                <a16:creationId xmlns:a16="http://schemas.microsoft.com/office/drawing/2014/main" id="{A825D313-E276-4791-8982-A96260D23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1020" y="3077941"/>
            <a:ext cx="1362948" cy="1081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Jordan Johnston</a:t>
            </a:r>
          </a:p>
          <a:p>
            <a:pPr algn="ctr"/>
            <a:r>
              <a:rPr lang="en-GB" altLang="en-US" dirty="0"/>
              <a:t>Trainee Management </a:t>
            </a:r>
          </a:p>
          <a:p>
            <a:pPr algn="ctr"/>
            <a:r>
              <a:rPr lang="en-GB" altLang="en-US" dirty="0"/>
              <a:t>Accountant</a:t>
            </a:r>
          </a:p>
        </p:txBody>
      </p:sp>
      <p:cxnSp>
        <p:nvCxnSpPr>
          <p:cNvPr id="20" name="Straight Connector 20">
            <a:extLst>
              <a:ext uri="{FF2B5EF4-FFF2-40B4-BE49-F238E27FC236}">
                <a16:creationId xmlns:a16="http://schemas.microsoft.com/office/drawing/2014/main" id="{A4092AAD-214F-4A6E-A5A9-9794281EFEA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114428" y="2717577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Rectangle 51">
            <a:extLst>
              <a:ext uri="{FF2B5EF4-FFF2-40B4-BE49-F238E27FC236}">
                <a16:creationId xmlns:a16="http://schemas.microsoft.com/office/drawing/2014/main" id="{C1E6525A-41A0-40AF-A846-E4F2A16C1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8354" y="3071138"/>
            <a:ext cx="1195762" cy="10649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Gordon Mackie</a:t>
            </a:r>
          </a:p>
          <a:p>
            <a:pPr algn="ctr"/>
            <a:r>
              <a:rPr lang="en-GB" altLang="en-US" dirty="0"/>
              <a:t>Finance </a:t>
            </a:r>
          </a:p>
          <a:p>
            <a:pPr algn="ctr"/>
            <a:r>
              <a:rPr lang="en-GB" altLang="en-US" dirty="0"/>
              <a:t>Administrator</a:t>
            </a:r>
          </a:p>
        </p:txBody>
      </p:sp>
      <p:cxnSp>
        <p:nvCxnSpPr>
          <p:cNvPr id="22" name="Straight Connector 26">
            <a:extLst>
              <a:ext uri="{FF2B5EF4-FFF2-40B4-BE49-F238E27FC236}">
                <a16:creationId xmlns:a16="http://schemas.microsoft.com/office/drawing/2014/main" id="{A2497579-AB4C-408E-A414-3C12D568E11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138764" y="2710775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3E519E77-12A4-406D-AE77-C582DBC04E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" y="165100"/>
            <a:ext cx="80946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4000" b="1">
                <a:solidFill>
                  <a:srgbClr val="0000CC"/>
                </a:solidFill>
              </a:rPr>
              <a:t>Information Technology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E8E0D182-8D79-4031-B4D8-E055214C2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2381" y="1206280"/>
            <a:ext cx="2160240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David Gill</a:t>
            </a:r>
          </a:p>
          <a:p>
            <a:pPr algn="ctr"/>
            <a:r>
              <a:rPr lang="en-GB" altLang="en-US"/>
              <a:t>IT Manager</a:t>
            </a:r>
          </a:p>
        </p:txBody>
      </p:sp>
      <p:sp>
        <p:nvSpPr>
          <p:cNvPr id="28676" name="Rectangle 39">
            <a:extLst>
              <a:ext uri="{FF2B5EF4-FFF2-40B4-BE49-F238E27FC236}">
                <a16:creationId xmlns:a16="http://schemas.microsoft.com/office/drawing/2014/main" id="{C90F462C-E2C8-419E-A30B-6FAA77915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0318" y="3207877"/>
            <a:ext cx="1800225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Joyce Walker</a:t>
            </a:r>
          </a:p>
          <a:p>
            <a:pPr algn="ctr"/>
            <a:r>
              <a:rPr lang="en-GB" altLang="en-US"/>
              <a:t>IT Developer</a:t>
            </a:r>
            <a:endParaRPr lang="en-GB" altLang="en-US" dirty="0"/>
          </a:p>
        </p:txBody>
      </p:sp>
      <p:sp>
        <p:nvSpPr>
          <p:cNvPr id="28677" name="Rectangle 40">
            <a:extLst>
              <a:ext uri="{FF2B5EF4-FFF2-40B4-BE49-F238E27FC236}">
                <a16:creationId xmlns:a16="http://schemas.microsoft.com/office/drawing/2014/main" id="{8067F2F2-96D4-4BA7-9E6E-910B817F8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8684" y="3207877"/>
            <a:ext cx="1800225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Stewart Longmuir</a:t>
            </a:r>
          </a:p>
          <a:p>
            <a:pPr algn="ctr"/>
            <a:r>
              <a:rPr lang="en-GB" altLang="en-US" dirty="0"/>
              <a:t>Network Support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cxnSp>
        <p:nvCxnSpPr>
          <p:cNvPr id="28678" name="Straight Connector 17">
            <a:extLst>
              <a:ext uri="{FF2B5EF4-FFF2-40B4-BE49-F238E27FC236}">
                <a16:creationId xmlns:a16="http://schemas.microsoft.com/office/drawing/2014/main" id="{50F63962-350D-42D5-89A4-69AC2D16078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70212" y="2924175"/>
            <a:ext cx="5112568" cy="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79" name="Straight Connector 19">
            <a:extLst>
              <a:ext uri="{FF2B5EF4-FFF2-40B4-BE49-F238E27FC236}">
                <a16:creationId xmlns:a16="http://schemas.microsoft.com/office/drawing/2014/main" id="{3B2EA835-7B07-4894-AFD2-96CC844829E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90492" y="2933480"/>
            <a:ext cx="0" cy="288925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80" name="Straight Connector 20">
            <a:extLst>
              <a:ext uri="{FF2B5EF4-FFF2-40B4-BE49-F238E27FC236}">
                <a16:creationId xmlns:a16="http://schemas.microsoft.com/office/drawing/2014/main" id="{9F2B2B0E-2B6E-4F32-BD3F-03497117FEE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282780" y="2918952"/>
            <a:ext cx="0" cy="288925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681" name="Straight Connector 26">
            <a:extLst>
              <a:ext uri="{FF2B5EF4-FFF2-40B4-BE49-F238E27FC236}">
                <a16:creationId xmlns:a16="http://schemas.microsoft.com/office/drawing/2014/main" id="{D6282790-E7FA-46D5-9893-A85288C5DCD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90492" y="2285780"/>
            <a:ext cx="0" cy="64770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2" name="Picture 3">
            <a:extLst>
              <a:ext uri="{FF2B5EF4-FFF2-40B4-BE49-F238E27FC236}">
                <a16:creationId xmlns:a16="http://schemas.microsoft.com/office/drawing/2014/main" id="{0050DCD5-4BAB-4F18-8A50-18BADCAB1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51">
            <a:extLst>
              <a:ext uri="{FF2B5EF4-FFF2-40B4-BE49-F238E27FC236}">
                <a16:creationId xmlns:a16="http://schemas.microsoft.com/office/drawing/2014/main" id="{23789F35-FC30-4CA9-AF08-2013E7A4E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3925" y="3222405"/>
            <a:ext cx="1608252" cy="10649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Lewis Fleming</a:t>
            </a:r>
          </a:p>
          <a:p>
            <a:pPr algn="ctr"/>
            <a:r>
              <a:rPr lang="en-GB" altLang="en-US" dirty="0"/>
              <a:t>Graduate IT Developer</a:t>
            </a:r>
          </a:p>
          <a:p>
            <a:pPr algn="ctr"/>
            <a:endParaRPr lang="en-GB" altLang="en-US" dirty="0"/>
          </a:p>
        </p:txBody>
      </p:sp>
      <p:cxnSp>
        <p:nvCxnSpPr>
          <p:cNvPr id="5" name="Straight Connector 19">
            <a:extLst>
              <a:ext uri="{FF2B5EF4-FFF2-40B4-BE49-F238E27FC236}">
                <a16:creationId xmlns:a16="http://schemas.microsoft.com/office/drawing/2014/main" id="{3A1C6F1A-79A7-54A3-E090-E3A4E95F7AD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73249" y="2933480"/>
            <a:ext cx="0" cy="288925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050">
            <a:extLst>
              <a:ext uri="{FF2B5EF4-FFF2-40B4-BE49-F238E27FC236}">
                <a16:creationId xmlns:a16="http://schemas.microsoft.com/office/drawing/2014/main" id="{258A4744-FC9B-4DD0-B699-90E7945AF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6200" y="0"/>
            <a:ext cx="685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altLang="en-US" sz="4000" b="1">
                <a:solidFill>
                  <a:srgbClr val="0000CC"/>
                </a:solidFill>
              </a:rPr>
              <a:t>Operations</a:t>
            </a:r>
          </a:p>
        </p:txBody>
      </p:sp>
      <p:sp>
        <p:nvSpPr>
          <p:cNvPr id="8196" name="Rectangle 2053">
            <a:extLst>
              <a:ext uri="{FF2B5EF4-FFF2-40B4-BE49-F238E27FC236}">
                <a16:creationId xmlns:a16="http://schemas.microsoft.com/office/drawing/2014/main" id="{1D3E6A89-65F3-474F-A696-7DBE96D7A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0407" y="1177754"/>
            <a:ext cx="2520277" cy="126586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1200" dirty="0"/>
              <a:t>Chris Clark</a:t>
            </a:r>
          </a:p>
          <a:p>
            <a:pPr algn="ctr"/>
            <a:r>
              <a:rPr lang="en-GB" altLang="en-US" sz="1200" dirty="0"/>
              <a:t>Operations Director</a:t>
            </a:r>
          </a:p>
        </p:txBody>
      </p:sp>
      <p:sp>
        <p:nvSpPr>
          <p:cNvPr id="8197" name="Rectangle 31">
            <a:extLst>
              <a:ext uri="{FF2B5EF4-FFF2-40B4-BE49-F238E27FC236}">
                <a16:creationId xmlns:a16="http://schemas.microsoft.com/office/drawing/2014/main" id="{77736ACB-2CB0-4E60-94B5-6C7033B56A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3835" y="3143548"/>
            <a:ext cx="1814881" cy="116471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Steven Dillon</a:t>
            </a:r>
            <a:br>
              <a:rPr lang="en-GB" altLang="en-US" dirty="0"/>
            </a:br>
            <a:r>
              <a:rPr lang="en-GB" altLang="en-US" dirty="0"/>
              <a:t>Lead Production</a:t>
            </a:r>
          </a:p>
          <a:p>
            <a:pPr algn="ctr"/>
            <a:r>
              <a:rPr lang="en-GB" altLang="en-US" dirty="0"/>
              <a:t> Engineer</a:t>
            </a:r>
          </a:p>
        </p:txBody>
      </p:sp>
      <p:sp>
        <p:nvSpPr>
          <p:cNvPr id="8199" name="Rectangle 2052">
            <a:extLst>
              <a:ext uri="{FF2B5EF4-FFF2-40B4-BE49-F238E27FC236}">
                <a16:creationId xmlns:a16="http://schemas.microsoft.com/office/drawing/2014/main" id="{F460C165-D98F-4C8E-8867-FD6F6448B1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725" y="3134881"/>
            <a:ext cx="2030770" cy="11500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 dirty="0"/>
          </a:p>
          <a:p>
            <a:pPr algn="ctr"/>
            <a:r>
              <a:rPr lang="en-GB" altLang="en-US" dirty="0"/>
              <a:t>Ross Graham</a:t>
            </a:r>
          </a:p>
          <a:p>
            <a:pPr algn="ctr"/>
            <a:r>
              <a:rPr lang="en-GB" altLang="en-US" dirty="0"/>
              <a:t>Assembly </a:t>
            </a:r>
          </a:p>
          <a:p>
            <a:pPr algn="ctr"/>
            <a:r>
              <a:rPr lang="en-GB" altLang="en-US" dirty="0"/>
              <a:t>Manager</a:t>
            </a:r>
          </a:p>
          <a:p>
            <a:pPr algn="ctr"/>
            <a:endParaRPr lang="en-GB" altLang="en-US" dirty="0"/>
          </a:p>
        </p:txBody>
      </p:sp>
      <p:sp>
        <p:nvSpPr>
          <p:cNvPr id="8200" name="Rectangle 2052">
            <a:extLst>
              <a:ext uri="{FF2B5EF4-FFF2-40B4-BE49-F238E27FC236}">
                <a16:creationId xmlns:a16="http://schemas.microsoft.com/office/drawing/2014/main" id="{253F8279-BD06-4663-8FA9-C962A1E504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4181" y="3134481"/>
            <a:ext cx="2030767" cy="11504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/>
          </a:p>
          <a:p>
            <a:pPr algn="ctr"/>
            <a:r>
              <a:rPr lang="en-GB" altLang="en-US"/>
              <a:t>Martin Goldie</a:t>
            </a:r>
          </a:p>
          <a:p>
            <a:pPr algn="ctr"/>
            <a:r>
              <a:rPr lang="en-GB" altLang="en-US"/>
              <a:t>Fabrication </a:t>
            </a:r>
          </a:p>
          <a:p>
            <a:pPr algn="ctr"/>
            <a:r>
              <a:rPr lang="en-GB" altLang="en-US"/>
              <a:t>Manager</a:t>
            </a:r>
          </a:p>
          <a:p>
            <a:pPr algn="ctr"/>
            <a:endParaRPr lang="en-GB" altLang="en-US"/>
          </a:p>
        </p:txBody>
      </p:sp>
      <p:cxnSp>
        <p:nvCxnSpPr>
          <p:cNvPr id="8201" name="Straight Connector 50">
            <a:extLst>
              <a:ext uri="{FF2B5EF4-FFF2-40B4-BE49-F238E27FC236}">
                <a16:creationId xmlns:a16="http://schemas.microsoft.com/office/drawing/2014/main" id="{08D5D52E-979C-4296-84F5-4296C956658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32428" y="2854474"/>
            <a:ext cx="6971772" cy="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4" name="Straight Connector 71">
            <a:extLst>
              <a:ext uri="{FF2B5EF4-FFF2-40B4-BE49-F238E27FC236}">
                <a16:creationId xmlns:a16="http://schemas.microsoft.com/office/drawing/2014/main" id="{1DA63B17-092E-4B29-9513-9795AF3423E7}"/>
              </a:ext>
            </a:extLst>
          </p:cNvPr>
          <p:cNvCxnSpPr>
            <a:cxnSpLocks noChangeShapeType="1"/>
            <a:endCxn id="8197" idx="0"/>
          </p:cNvCxnSpPr>
          <p:nvPr/>
        </p:nvCxnSpPr>
        <p:spPr bwMode="auto">
          <a:xfrm>
            <a:off x="5981275" y="2870051"/>
            <a:ext cx="1" cy="273497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6" name="Straight Connector 69">
            <a:extLst>
              <a:ext uri="{FF2B5EF4-FFF2-40B4-BE49-F238E27FC236}">
                <a16:creationId xmlns:a16="http://schemas.microsoft.com/office/drawing/2014/main" id="{CC95619D-6F1C-4827-BB3D-8B5DA9AAE8EC}"/>
              </a:ext>
            </a:extLst>
          </p:cNvPr>
          <p:cNvCxnSpPr>
            <a:cxnSpLocks noChangeShapeType="1"/>
            <a:stCxn id="8196" idx="2"/>
          </p:cNvCxnSpPr>
          <p:nvPr/>
        </p:nvCxnSpPr>
        <p:spPr bwMode="auto">
          <a:xfrm flipH="1">
            <a:off x="4700545" y="2443623"/>
            <a:ext cx="1" cy="410851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1" name="Straight Connector 69">
            <a:extLst>
              <a:ext uri="{FF2B5EF4-FFF2-40B4-BE49-F238E27FC236}">
                <a16:creationId xmlns:a16="http://schemas.microsoft.com/office/drawing/2014/main" id="{54DC61C8-9F0E-454D-871A-51CEBCEB826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32428" y="2859627"/>
            <a:ext cx="0" cy="298541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0" name="Picture 3">
            <a:extLst>
              <a:ext uri="{FF2B5EF4-FFF2-40B4-BE49-F238E27FC236}">
                <a16:creationId xmlns:a16="http://schemas.microsoft.com/office/drawing/2014/main" id="{3E594F04-D392-46E2-A5EC-87FAA7FE61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Connector 69">
            <a:extLst>
              <a:ext uri="{FF2B5EF4-FFF2-40B4-BE49-F238E27FC236}">
                <a16:creationId xmlns:a16="http://schemas.microsoft.com/office/drawing/2014/main" id="{165099AF-A2B4-FC1E-907B-514E57120471}"/>
              </a:ext>
            </a:extLst>
          </p:cNvPr>
          <p:cNvCxnSpPr>
            <a:cxnSpLocks noChangeShapeType="1"/>
            <a:endCxn id="8200" idx="0"/>
          </p:cNvCxnSpPr>
          <p:nvPr/>
        </p:nvCxnSpPr>
        <p:spPr bwMode="auto">
          <a:xfrm>
            <a:off x="3669564" y="2859992"/>
            <a:ext cx="1" cy="274489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Rectangle 31">
            <a:extLst>
              <a:ext uri="{FF2B5EF4-FFF2-40B4-BE49-F238E27FC236}">
                <a16:creationId xmlns:a16="http://schemas.microsoft.com/office/drawing/2014/main" id="{943B93D7-469D-D40A-F136-B18314914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9201" y="3158168"/>
            <a:ext cx="1814881" cy="11500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 dirty="0"/>
          </a:p>
          <a:p>
            <a:pPr algn="ctr"/>
            <a:endParaRPr lang="en-GB" altLang="en-US" dirty="0"/>
          </a:p>
          <a:p>
            <a:pPr algn="ctr"/>
            <a:r>
              <a:rPr lang="en-GB" altLang="en-US" dirty="0"/>
              <a:t>Gary Young</a:t>
            </a:r>
          </a:p>
          <a:p>
            <a:pPr algn="ctr"/>
            <a:r>
              <a:rPr lang="en-GB" altLang="en-US" dirty="0"/>
              <a:t>Planning</a:t>
            </a:r>
          </a:p>
          <a:p>
            <a:pPr algn="ctr"/>
            <a:r>
              <a:rPr lang="en-GB" altLang="en-US" dirty="0"/>
              <a:t>Coordinator</a:t>
            </a:r>
          </a:p>
          <a:p>
            <a:pPr algn="ctr"/>
            <a:endParaRPr lang="en-GB" altLang="en-US" dirty="0"/>
          </a:p>
        </p:txBody>
      </p:sp>
      <p:cxnSp>
        <p:nvCxnSpPr>
          <p:cNvPr id="4" name="Straight Connector 69">
            <a:extLst>
              <a:ext uri="{FF2B5EF4-FFF2-40B4-BE49-F238E27FC236}">
                <a16:creationId xmlns:a16="http://schemas.microsoft.com/office/drawing/2014/main" id="{FF360102-BA9D-758F-EF86-9990FD4A45A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178800" y="2862262"/>
            <a:ext cx="5179" cy="275767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729B645A-49D2-6F88-1D21-3617662C2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6356" y="1052513"/>
            <a:ext cx="2448272" cy="720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Ross Graham</a:t>
            </a:r>
          </a:p>
          <a:p>
            <a:pPr algn="ctr"/>
            <a:r>
              <a:rPr lang="en-GB" altLang="en-US" dirty="0"/>
              <a:t>Assembly Manager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5CAB2C58-85EA-880A-8B9C-6A9611348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4438" y="1990088"/>
            <a:ext cx="1800225" cy="720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Russell Marshall</a:t>
            </a:r>
          </a:p>
          <a:p>
            <a:pPr algn="ctr"/>
            <a:r>
              <a:rPr lang="en-GB" altLang="en-US" dirty="0"/>
              <a:t>Assembly Team Manager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41CE4769-BEF2-0A0B-E470-AC052F2BA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6236" y="3284984"/>
            <a:ext cx="4536504" cy="34169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 dirty="0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495F8899-1EBD-E877-A142-D983975314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771" y="3284984"/>
            <a:ext cx="1079500" cy="12796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b="1" dirty="0"/>
              <a:t>Packers</a:t>
            </a:r>
          </a:p>
          <a:p>
            <a:pPr algn="ctr"/>
            <a:endParaRPr lang="en-GB" altLang="en-US" b="1" dirty="0"/>
          </a:p>
          <a:p>
            <a:pPr algn="ctr"/>
            <a:endParaRPr lang="en-GB" altLang="en-US" b="1" dirty="0"/>
          </a:p>
          <a:p>
            <a:pPr algn="ctr"/>
            <a:r>
              <a:rPr lang="en-GB" altLang="en-US" dirty="0">
                <a:solidFill>
                  <a:srgbClr val="FF0000"/>
                </a:solidFill>
              </a:rPr>
              <a:t>Vacancy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B2A2E6-BDD5-E5BE-1CCE-FF2EF2986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5896" y="3288465"/>
            <a:ext cx="1179031" cy="131328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 b="1" dirty="0"/>
          </a:p>
          <a:p>
            <a:pPr algn="ctr"/>
            <a:r>
              <a:rPr lang="en-GB" altLang="en-US" b="1" dirty="0"/>
              <a:t>Service Operators</a:t>
            </a:r>
          </a:p>
          <a:p>
            <a:endParaRPr lang="en-GB" altLang="en-US" dirty="0"/>
          </a:p>
          <a:p>
            <a:r>
              <a:rPr lang="en-GB" altLang="en-US" dirty="0"/>
              <a:t>Stephen Blackley</a:t>
            </a:r>
          </a:p>
          <a:p>
            <a:r>
              <a:rPr lang="en-GB" altLang="en-US" dirty="0"/>
              <a:t>Alison Harley</a:t>
            </a:r>
          </a:p>
          <a:p>
            <a:r>
              <a:rPr lang="en-GB" altLang="en-US" dirty="0"/>
              <a:t>Phil Coleman</a:t>
            </a:r>
          </a:p>
          <a:p>
            <a:endParaRPr lang="en-GB" altLang="en-US" dirty="0"/>
          </a:p>
          <a:p>
            <a:endParaRPr lang="en-GB" altLang="en-US" dirty="0"/>
          </a:p>
          <a:p>
            <a:r>
              <a:rPr lang="en-GB" altLang="en-US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01718D-3AC9-7FDB-DFC9-DC27E83FA189}"/>
              </a:ext>
            </a:extLst>
          </p:cNvPr>
          <p:cNvSpPr txBox="1"/>
          <p:nvPr/>
        </p:nvSpPr>
        <p:spPr>
          <a:xfrm>
            <a:off x="2381828" y="3251113"/>
            <a:ext cx="476134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altLang="en-US" b="1" dirty="0"/>
              <a:t>Cell Leaders</a:t>
            </a:r>
          </a:p>
          <a:p>
            <a:pPr algn="ctr"/>
            <a:r>
              <a:rPr lang="en-GB" dirty="0"/>
              <a:t>Billie Webster	Gary Mason 	Gary Borthwick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87A4A3-F9A2-DA48-7B44-0135CF2D9A2D}"/>
              </a:ext>
            </a:extLst>
          </p:cNvPr>
          <p:cNvSpPr txBox="1"/>
          <p:nvPr/>
        </p:nvSpPr>
        <p:spPr>
          <a:xfrm>
            <a:off x="2273816" y="3719596"/>
            <a:ext cx="4761344" cy="301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en-US" dirty="0"/>
              <a:t>		</a:t>
            </a:r>
            <a:r>
              <a:rPr lang="en-GB" altLang="en-US" b="1" dirty="0"/>
              <a:t>Assembly Operators</a:t>
            </a:r>
          </a:p>
          <a:p>
            <a:endParaRPr lang="en-GB" altLang="en-US" b="1" dirty="0"/>
          </a:p>
          <a:p>
            <a:r>
              <a:rPr lang="en-GB" altLang="en-US" dirty="0"/>
              <a:t> Duncan Duffin		Grant Higgins	                         Gordon Wilcox</a:t>
            </a:r>
          </a:p>
          <a:p>
            <a:r>
              <a:rPr lang="en-GB" altLang="en-US" dirty="0"/>
              <a:t> Brain Amos		Stewart Meldrum                        Ewan  McMurray                              Alan Blair                                     James Hendrie                           David Connolly</a:t>
            </a:r>
          </a:p>
          <a:p>
            <a:r>
              <a:rPr lang="en-GB" altLang="en-US" dirty="0"/>
              <a:t> Tom Kelso		Alan Hepburn	                         Ross Sweeney</a:t>
            </a:r>
          </a:p>
          <a:p>
            <a:r>
              <a:rPr lang="en-GB" altLang="en-US" dirty="0"/>
              <a:t> Graham Forrester	Alan Amos                                  Cameron Binnie</a:t>
            </a:r>
          </a:p>
          <a:p>
            <a:r>
              <a:rPr lang="en-GB" altLang="en-US" dirty="0"/>
              <a:t> Donnie MacLennan	Sean McPake                             Jordan Vause	</a:t>
            </a:r>
          </a:p>
          <a:p>
            <a:r>
              <a:rPr lang="en-GB" altLang="en-US" dirty="0"/>
              <a:t> Craig Young		Liam Begg		Robert Bell</a:t>
            </a:r>
          </a:p>
          <a:p>
            <a:r>
              <a:rPr lang="en-GB" altLang="en-US" dirty="0"/>
              <a:t>James Mack                                Ryan Shiells                                Colin Barron</a:t>
            </a:r>
          </a:p>
          <a:p>
            <a:r>
              <a:rPr lang="en-GB" altLang="en-US" dirty="0"/>
              <a:t> Clark Henderson	Mhairi Burt (Wiring)                     Scott Ferguson</a:t>
            </a:r>
          </a:p>
          <a:p>
            <a:r>
              <a:rPr lang="en-GB" altLang="en-US" dirty="0"/>
              <a:t> William Reid		Brenda Walker (Wiring)	Alan Park</a:t>
            </a:r>
          </a:p>
          <a:p>
            <a:r>
              <a:rPr lang="en-GB" altLang="en-US" dirty="0"/>
              <a:t> Gordon Russell (Tester)	Scott McPherson (Tester)	               Caroline Meldrum	James Bowie (Tester)</a:t>
            </a:r>
          </a:p>
          <a:p>
            <a:r>
              <a:rPr lang="en-GB" altLang="en-US" dirty="0"/>
              <a:t>James McPherson	Derek Walker                          </a:t>
            </a:r>
          </a:p>
          <a:p>
            <a:r>
              <a:rPr lang="en-GB" altLang="en-US" dirty="0"/>
              <a:t> Andrew McQueen	Steven Moffat (Tester)	 </a:t>
            </a:r>
          </a:p>
          <a:p>
            <a:r>
              <a:rPr lang="en-GB" altLang="en-US" dirty="0"/>
              <a:t> John Dawson (Tester)			                                      							</a:t>
            </a: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id="{3A61ED10-7110-FBAC-0E27-4D76A974B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88" y="88900"/>
            <a:ext cx="8066087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solidFill>
                  <a:srgbClr val="0000CC"/>
                </a:solidFill>
              </a:rPr>
              <a:t>Assembly</a:t>
            </a:r>
            <a:endParaRPr lang="en-GB" altLang="en-US" sz="40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16" name="Straight Connector 31">
            <a:extLst>
              <a:ext uri="{FF2B5EF4-FFF2-40B4-BE49-F238E27FC236}">
                <a16:creationId xmlns:a16="http://schemas.microsoft.com/office/drawing/2014/main" id="{DD30D34A-1FF9-D45F-53A0-4853D9F4B56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62100" y="2956500"/>
            <a:ext cx="6840760" cy="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69">
            <a:extLst>
              <a:ext uri="{FF2B5EF4-FFF2-40B4-BE49-F238E27FC236}">
                <a16:creationId xmlns:a16="http://schemas.microsoft.com/office/drawing/2014/main" id="{AE66E15B-64B9-9B4E-AD76-3D16541DE10B}"/>
              </a:ext>
            </a:extLst>
          </p:cNvPr>
          <p:cNvCxnSpPr>
            <a:cxnSpLocks noChangeShapeType="1"/>
            <a:endCxn id="5" idx="0"/>
          </p:cNvCxnSpPr>
          <p:nvPr/>
        </p:nvCxnSpPr>
        <p:spPr bwMode="auto">
          <a:xfrm>
            <a:off x="1162100" y="2943648"/>
            <a:ext cx="1421" cy="341336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Straight Connector 69">
            <a:extLst>
              <a:ext uri="{FF2B5EF4-FFF2-40B4-BE49-F238E27FC236}">
                <a16:creationId xmlns:a16="http://schemas.microsoft.com/office/drawing/2014/main" id="{A9FE04DC-7926-2B41-5086-4769D848D22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997793" y="2968488"/>
            <a:ext cx="0" cy="300776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69">
            <a:extLst>
              <a:ext uri="{FF2B5EF4-FFF2-40B4-BE49-F238E27FC236}">
                <a16:creationId xmlns:a16="http://schemas.microsoft.com/office/drawing/2014/main" id="{C69B9AED-5BFB-3C34-14E9-34E461300E0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18484" y="2968488"/>
            <a:ext cx="0" cy="316496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69">
            <a:extLst>
              <a:ext uri="{FF2B5EF4-FFF2-40B4-BE49-F238E27FC236}">
                <a16:creationId xmlns:a16="http://schemas.microsoft.com/office/drawing/2014/main" id="{A46ED883-700A-2B79-CDDF-6C1DF363BFD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18484" y="2735239"/>
            <a:ext cx="0" cy="208409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Straight Connector 69">
            <a:extLst>
              <a:ext uri="{FF2B5EF4-FFF2-40B4-BE49-F238E27FC236}">
                <a16:creationId xmlns:a16="http://schemas.microsoft.com/office/drawing/2014/main" id="{CC03F290-97C3-D94D-D615-884A54CD65C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18484" y="1773238"/>
            <a:ext cx="0" cy="217488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126554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>
            <a:extLst>
              <a:ext uri="{FF2B5EF4-FFF2-40B4-BE49-F238E27FC236}">
                <a16:creationId xmlns:a16="http://schemas.microsoft.com/office/drawing/2014/main" id="{B1801043-0C70-4271-96A2-24FF5C5D2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88" y="88900"/>
            <a:ext cx="8066087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solidFill>
                  <a:srgbClr val="0000CC"/>
                </a:solidFill>
              </a:rPr>
              <a:t>Fabrication</a:t>
            </a:r>
            <a:endParaRPr lang="en-GB" altLang="en-US" sz="40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Rectangle 6">
            <a:extLst>
              <a:ext uri="{FF2B5EF4-FFF2-40B4-BE49-F238E27FC236}">
                <a16:creationId xmlns:a16="http://schemas.microsoft.com/office/drawing/2014/main" id="{A9B481BB-2779-4DEC-8185-3BEB228AF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8263" y="3213100"/>
            <a:ext cx="630237" cy="11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14340" name="Rectangle 7">
            <a:extLst>
              <a:ext uri="{FF2B5EF4-FFF2-40B4-BE49-F238E27FC236}">
                <a16:creationId xmlns:a16="http://schemas.microsoft.com/office/drawing/2014/main" id="{00B88D83-1506-4667-B1E1-E4D054DC6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1288" y="1855788"/>
            <a:ext cx="1392237" cy="14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14341" name="Rectangle 8">
            <a:extLst>
              <a:ext uri="{FF2B5EF4-FFF2-40B4-BE49-F238E27FC236}">
                <a16:creationId xmlns:a16="http://schemas.microsoft.com/office/drawing/2014/main" id="{617C8EBB-BDE2-484A-B3FA-40E628153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3375" y="2300288"/>
            <a:ext cx="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14342" name="Rectangle 17">
            <a:extLst>
              <a:ext uri="{FF2B5EF4-FFF2-40B4-BE49-F238E27FC236}">
                <a16:creationId xmlns:a16="http://schemas.microsoft.com/office/drawing/2014/main" id="{A04F2ED6-41D3-4420-9523-B1F30DF33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4438" y="2852738"/>
            <a:ext cx="1800225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Alan Blair</a:t>
            </a:r>
          </a:p>
          <a:p>
            <a:pPr algn="ctr"/>
            <a:r>
              <a:rPr lang="en-GB" altLang="en-US"/>
              <a:t>Chargehand - Sheet Metal</a:t>
            </a:r>
          </a:p>
        </p:txBody>
      </p:sp>
      <p:sp>
        <p:nvSpPr>
          <p:cNvPr id="14343" name="Rectangle 17">
            <a:extLst>
              <a:ext uri="{FF2B5EF4-FFF2-40B4-BE49-F238E27FC236}">
                <a16:creationId xmlns:a16="http://schemas.microsoft.com/office/drawing/2014/main" id="{B6553CF1-24E4-42D9-84C8-820940E3B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364" y="836613"/>
            <a:ext cx="2141830" cy="720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Martin Goldie</a:t>
            </a:r>
          </a:p>
          <a:p>
            <a:pPr algn="ctr"/>
            <a:r>
              <a:rPr lang="en-GB" altLang="en-US"/>
              <a:t>Fabrication Manager</a:t>
            </a:r>
          </a:p>
          <a:p>
            <a:pPr algn="ctr"/>
            <a:endParaRPr lang="en-GB" altLang="en-US"/>
          </a:p>
        </p:txBody>
      </p:sp>
      <p:sp>
        <p:nvSpPr>
          <p:cNvPr id="14344" name="Rectangle 17">
            <a:extLst>
              <a:ext uri="{FF2B5EF4-FFF2-40B4-BE49-F238E27FC236}">
                <a16:creationId xmlns:a16="http://schemas.microsoft.com/office/drawing/2014/main" id="{BD2E036D-21A6-4628-9D80-5EEB33D78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2342" y="3886728"/>
            <a:ext cx="1295694" cy="26973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 dirty="0"/>
          </a:p>
          <a:p>
            <a:pPr algn="ctr"/>
            <a:endParaRPr lang="en-GB" altLang="en-US" dirty="0"/>
          </a:p>
          <a:p>
            <a:pPr algn="ctr"/>
            <a:endParaRPr lang="en-GB" altLang="en-US" dirty="0"/>
          </a:p>
          <a:p>
            <a:pPr algn="ctr"/>
            <a:r>
              <a:rPr lang="en-GB" altLang="en-US" dirty="0"/>
              <a:t>John Edmiston</a:t>
            </a:r>
          </a:p>
          <a:p>
            <a:pPr algn="ctr"/>
            <a:r>
              <a:rPr lang="en-GB" altLang="en-US" dirty="0"/>
              <a:t>Gary McLeod</a:t>
            </a:r>
          </a:p>
          <a:p>
            <a:pPr algn="ctr"/>
            <a:r>
              <a:rPr lang="en-GB" altLang="en-US" dirty="0"/>
              <a:t>Bruce McAdam</a:t>
            </a:r>
          </a:p>
          <a:p>
            <a:pPr algn="ctr"/>
            <a:r>
              <a:rPr lang="en-GB" altLang="en-US" dirty="0"/>
              <a:t>Stewart Duffy</a:t>
            </a:r>
          </a:p>
          <a:p>
            <a:pPr algn="ctr"/>
            <a:r>
              <a:rPr lang="en-GB" altLang="en-US" dirty="0"/>
              <a:t>Dougie Burt</a:t>
            </a:r>
          </a:p>
          <a:p>
            <a:pPr algn="ctr"/>
            <a:r>
              <a:rPr lang="en-GB" altLang="en-US" dirty="0"/>
              <a:t>Bobbie Webster</a:t>
            </a:r>
          </a:p>
          <a:p>
            <a:pPr algn="ctr"/>
            <a:r>
              <a:rPr lang="en-GB" altLang="en-US" dirty="0"/>
              <a:t>Ross Watson</a:t>
            </a:r>
          </a:p>
          <a:p>
            <a:pPr algn="ctr"/>
            <a:r>
              <a:rPr lang="en-GB" altLang="en-US" dirty="0"/>
              <a:t>Alan Johnstone</a:t>
            </a:r>
          </a:p>
          <a:p>
            <a:pPr algn="ctr"/>
            <a:r>
              <a:rPr lang="en-GB" altLang="en-US" dirty="0"/>
              <a:t>Scott Cameron</a:t>
            </a:r>
          </a:p>
          <a:p>
            <a:pPr algn="ctr"/>
            <a:r>
              <a:rPr lang="en-GB" altLang="en-US" dirty="0"/>
              <a:t>Eddie Hughes</a:t>
            </a:r>
          </a:p>
          <a:p>
            <a:pPr algn="ctr"/>
            <a:r>
              <a:rPr lang="en-GB" altLang="en-US" dirty="0"/>
              <a:t>Craig Hamilton</a:t>
            </a:r>
          </a:p>
          <a:p>
            <a:pPr algn="ctr"/>
            <a:r>
              <a:rPr lang="en-GB" altLang="en-US" dirty="0"/>
              <a:t>Kris McGlynn</a:t>
            </a:r>
          </a:p>
          <a:p>
            <a:pPr algn="ctr"/>
            <a:r>
              <a:rPr lang="en-GB" altLang="en-US" dirty="0"/>
              <a:t>Kier Mungall (app)</a:t>
            </a:r>
          </a:p>
          <a:p>
            <a:pPr algn="ctr"/>
            <a:r>
              <a:rPr lang="en-GB" altLang="en-US" dirty="0"/>
              <a:t>Aidan Chalmers (app)</a:t>
            </a:r>
          </a:p>
          <a:p>
            <a:pPr algn="ctr"/>
            <a:endParaRPr lang="en-GB" altLang="en-US" dirty="0"/>
          </a:p>
          <a:p>
            <a:pPr algn="ctr"/>
            <a:endParaRPr lang="en-GB" altLang="en-US" dirty="0"/>
          </a:p>
          <a:p>
            <a:pPr algn="ctr"/>
            <a:r>
              <a:rPr lang="en-GB" altLang="en-US" dirty="0"/>
              <a:t> </a:t>
            </a:r>
          </a:p>
        </p:txBody>
      </p:sp>
      <p:cxnSp>
        <p:nvCxnSpPr>
          <p:cNvPr id="14345" name="Straight Connector 31">
            <a:extLst>
              <a:ext uri="{FF2B5EF4-FFF2-40B4-BE49-F238E27FC236}">
                <a16:creationId xmlns:a16="http://schemas.microsoft.com/office/drawing/2014/main" id="{A32D7303-8A74-4325-9719-23E9484D8EB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41550" y="2636838"/>
            <a:ext cx="4752975" cy="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6" name="Rectangle 17">
            <a:extLst>
              <a:ext uri="{FF2B5EF4-FFF2-40B4-BE49-F238E27FC236}">
                <a16:creationId xmlns:a16="http://schemas.microsoft.com/office/drawing/2014/main" id="{BC06D543-21EF-4780-81F3-214E66A90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7875" y="2848449"/>
            <a:ext cx="1513233" cy="16369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Andy Forbes</a:t>
            </a:r>
          </a:p>
          <a:p>
            <a:pPr algn="ctr"/>
            <a:r>
              <a:rPr lang="en-GB" altLang="en-US" dirty="0"/>
              <a:t>David Griffen</a:t>
            </a:r>
          </a:p>
          <a:p>
            <a:pPr algn="ctr"/>
            <a:r>
              <a:rPr lang="en-GB" altLang="en-US" dirty="0"/>
              <a:t>Alan Cook </a:t>
            </a:r>
          </a:p>
          <a:p>
            <a:pPr algn="ctr"/>
            <a:r>
              <a:rPr lang="en-GB" altLang="en-US" dirty="0"/>
              <a:t>Robert Craig</a:t>
            </a:r>
          </a:p>
          <a:p>
            <a:pPr algn="ctr"/>
            <a:r>
              <a:rPr lang="en-GB" altLang="en-US" dirty="0"/>
              <a:t>Kyle Meldrum (App)</a:t>
            </a:r>
          </a:p>
          <a:p>
            <a:pPr algn="ctr"/>
            <a:r>
              <a:rPr lang="en-GB" altLang="en-US" dirty="0"/>
              <a:t>Stuart McKenzie</a:t>
            </a:r>
          </a:p>
          <a:p>
            <a:pPr algn="ctr"/>
            <a:r>
              <a:rPr lang="en-GB" altLang="en-US" dirty="0"/>
              <a:t>Neil Binnie</a:t>
            </a:r>
          </a:p>
          <a:p>
            <a:pPr algn="ctr"/>
            <a:r>
              <a:rPr lang="en-GB" altLang="en-US" dirty="0"/>
              <a:t>Amy McKean (App)</a:t>
            </a:r>
          </a:p>
        </p:txBody>
      </p:sp>
      <p:sp>
        <p:nvSpPr>
          <p:cNvPr id="14347" name="Rectangle 17">
            <a:extLst>
              <a:ext uri="{FF2B5EF4-FFF2-40B4-BE49-F238E27FC236}">
                <a16:creationId xmlns:a16="http://schemas.microsoft.com/office/drawing/2014/main" id="{2001368F-CE13-40B1-9F70-61EC43DF7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75" y="2852738"/>
            <a:ext cx="10795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Polishing</a:t>
            </a:r>
          </a:p>
          <a:p>
            <a:r>
              <a:rPr lang="en-GB" altLang="en-US" dirty="0"/>
              <a:t> </a:t>
            </a:r>
          </a:p>
          <a:p>
            <a:r>
              <a:rPr lang="en-GB" altLang="en-US" dirty="0"/>
              <a:t>David Millar</a:t>
            </a:r>
          </a:p>
          <a:p>
            <a:r>
              <a:rPr lang="en-GB" altLang="en-US" dirty="0"/>
              <a:t>Stevie Mason</a:t>
            </a:r>
          </a:p>
          <a:p>
            <a:r>
              <a:rPr lang="en-GB" altLang="en-US" dirty="0"/>
              <a:t>James Kelly</a:t>
            </a:r>
          </a:p>
          <a:p>
            <a:r>
              <a:rPr lang="en-GB" altLang="en-US" dirty="0"/>
              <a:t>Stevie Taylor</a:t>
            </a:r>
          </a:p>
          <a:p>
            <a:r>
              <a:rPr lang="en-GB" altLang="en-US" dirty="0"/>
              <a:t>Martin Quinn</a:t>
            </a:r>
          </a:p>
        </p:txBody>
      </p:sp>
      <p:sp>
        <p:nvSpPr>
          <p:cNvPr id="14349" name="Rectangle 17">
            <a:extLst>
              <a:ext uri="{FF2B5EF4-FFF2-40B4-BE49-F238E27FC236}">
                <a16:creationId xmlns:a16="http://schemas.microsoft.com/office/drawing/2014/main" id="{6233EF3B-F5D9-4B21-9B5F-BE3F181EE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4438" y="1773238"/>
            <a:ext cx="1800225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Bryan Kay </a:t>
            </a:r>
          </a:p>
          <a:p>
            <a:pPr algn="ctr"/>
            <a:r>
              <a:rPr lang="en-GB" altLang="en-US"/>
              <a:t>Team Manager</a:t>
            </a:r>
          </a:p>
        </p:txBody>
      </p:sp>
      <p:cxnSp>
        <p:nvCxnSpPr>
          <p:cNvPr id="14350" name="Straight Connector 69">
            <a:extLst>
              <a:ext uri="{FF2B5EF4-FFF2-40B4-BE49-F238E27FC236}">
                <a16:creationId xmlns:a16="http://schemas.microsoft.com/office/drawing/2014/main" id="{4B1B0991-13BA-47FE-8463-D6A464DE81D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41550" y="2636838"/>
            <a:ext cx="0" cy="21590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1" name="Straight Connector 69">
            <a:extLst>
              <a:ext uri="{FF2B5EF4-FFF2-40B4-BE49-F238E27FC236}">
                <a16:creationId xmlns:a16="http://schemas.microsoft.com/office/drawing/2014/main" id="{996C6F65-017B-4D33-A481-9AE978B0980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994525" y="2636838"/>
            <a:ext cx="0" cy="21590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2" name="Straight Connector 69">
            <a:extLst>
              <a:ext uri="{FF2B5EF4-FFF2-40B4-BE49-F238E27FC236}">
                <a16:creationId xmlns:a16="http://schemas.microsoft.com/office/drawing/2014/main" id="{061B287B-551D-49DB-A3C6-7DC949AD5B7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18038" y="2636838"/>
            <a:ext cx="0" cy="21590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3" name="Straight Connector 69">
            <a:extLst>
              <a:ext uri="{FF2B5EF4-FFF2-40B4-BE49-F238E27FC236}">
                <a16:creationId xmlns:a16="http://schemas.microsoft.com/office/drawing/2014/main" id="{4CF4655F-4D0B-4475-9C76-ACE883D68622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618037" y="3500438"/>
            <a:ext cx="1" cy="182888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4" name="Straight Connector 69">
            <a:extLst>
              <a:ext uri="{FF2B5EF4-FFF2-40B4-BE49-F238E27FC236}">
                <a16:creationId xmlns:a16="http://schemas.microsoft.com/office/drawing/2014/main" id="{DB346C26-8F18-4B32-A1A2-76537F4B194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18038" y="1557338"/>
            <a:ext cx="0" cy="21590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5" name="Straight Connector 69">
            <a:extLst>
              <a:ext uri="{FF2B5EF4-FFF2-40B4-BE49-F238E27FC236}">
                <a16:creationId xmlns:a16="http://schemas.microsoft.com/office/drawing/2014/main" id="{0C2F060F-DDF6-4F5A-8054-85D1A0FBC89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18038" y="2420938"/>
            <a:ext cx="0" cy="21590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3" name="Picture 3">
            <a:extLst>
              <a:ext uri="{FF2B5EF4-FFF2-40B4-BE49-F238E27FC236}">
                <a16:creationId xmlns:a16="http://schemas.microsoft.com/office/drawing/2014/main" id="{63BAB6CA-2352-4774-8361-651D3AF092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tangle 17">
            <a:extLst>
              <a:ext uri="{FF2B5EF4-FFF2-40B4-BE49-F238E27FC236}">
                <a16:creationId xmlns:a16="http://schemas.microsoft.com/office/drawing/2014/main" id="{B39172CB-243B-4D25-8119-3BD98CF4880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601617" y="3887219"/>
            <a:ext cx="936615" cy="855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Service </a:t>
            </a:r>
          </a:p>
          <a:p>
            <a:pPr algn="ctr"/>
            <a:r>
              <a:rPr lang="en-GB" altLang="en-US" dirty="0"/>
              <a:t>Operator</a:t>
            </a:r>
          </a:p>
          <a:p>
            <a:pPr algn="ctr"/>
            <a:endParaRPr lang="en-GB" altLang="en-US" dirty="0"/>
          </a:p>
          <a:p>
            <a:pPr algn="ctr"/>
            <a:r>
              <a:rPr lang="en-GB" altLang="en-US" dirty="0"/>
              <a:t>Brian Webster</a:t>
            </a:r>
          </a:p>
        </p:txBody>
      </p:sp>
      <p:cxnSp>
        <p:nvCxnSpPr>
          <p:cNvPr id="26" name="Straight Connector 31">
            <a:extLst>
              <a:ext uri="{FF2B5EF4-FFF2-40B4-BE49-F238E27FC236}">
                <a16:creationId xmlns:a16="http://schemas.microsoft.com/office/drawing/2014/main" id="{511CB6DF-BE57-421C-9405-AEFC9C1F0ED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16041" y="3694438"/>
            <a:ext cx="1160229" cy="25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Connector 69">
            <a:extLst>
              <a:ext uri="{FF2B5EF4-FFF2-40B4-BE49-F238E27FC236}">
                <a16:creationId xmlns:a16="http://schemas.microsoft.com/office/drawing/2014/main" id="{7D0A7052-D5F2-4DCB-BF7E-1A4AE052880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069924" y="3708729"/>
            <a:ext cx="0" cy="197336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Straight Connector 69">
            <a:extLst>
              <a:ext uri="{FF2B5EF4-FFF2-40B4-BE49-F238E27FC236}">
                <a16:creationId xmlns:a16="http://schemas.microsoft.com/office/drawing/2014/main" id="{AC554DD7-37C5-43C0-A546-977AB28769E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898404" y="3690165"/>
            <a:ext cx="0" cy="21590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052">
            <a:extLst>
              <a:ext uri="{FF2B5EF4-FFF2-40B4-BE49-F238E27FC236}">
                <a16:creationId xmlns:a16="http://schemas.microsoft.com/office/drawing/2014/main" id="{A1A148A1-616C-4EA6-91EF-EBBF81D2E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4889" y="1052513"/>
            <a:ext cx="2297112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Steve Dillon </a:t>
            </a:r>
          </a:p>
          <a:p>
            <a:pPr algn="ctr"/>
            <a:r>
              <a:rPr lang="en-GB" altLang="en-US"/>
              <a:t>Lead Production</a:t>
            </a:r>
          </a:p>
          <a:p>
            <a:pPr algn="ctr"/>
            <a:r>
              <a:rPr lang="en-GB" altLang="en-US"/>
              <a:t> Engineer</a:t>
            </a:r>
          </a:p>
        </p:txBody>
      </p:sp>
      <p:sp>
        <p:nvSpPr>
          <p:cNvPr id="16387" name="Rectangle 2054">
            <a:extLst>
              <a:ext uri="{FF2B5EF4-FFF2-40B4-BE49-F238E27FC236}">
                <a16:creationId xmlns:a16="http://schemas.microsoft.com/office/drawing/2014/main" id="{65BC01F1-2207-4F52-9DB9-BDA7A9781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3925" y="2852738"/>
            <a:ext cx="1958975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David Johnston</a:t>
            </a:r>
          </a:p>
          <a:p>
            <a:pPr algn="ctr"/>
            <a:r>
              <a:rPr lang="en-GB" altLang="en-US" dirty="0"/>
              <a:t>Maintenance Engineer</a:t>
            </a:r>
          </a:p>
        </p:txBody>
      </p:sp>
      <p:sp>
        <p:nvSpPr>
          <p:cNvPr id="16388" name="Rectangle 2056">
            <a:extLst>
              <a:ext uri="{FF2B5EF4-FFF2-40B4-BE49-F238E27FC236}">
                <a16:creationId xmlns:a16="http://schemas.microsoft.com/office/drawing/2014/main" id="{CD3B5273-ED8E-4E8A-82DB-898AC18AA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" y="2852738"/>
            <a:ext cx="1800225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Craig Kilpatrick</a:t>
            </a:r>
          </a:p>
          <a:p>
            <a:pPr algn="ctr"/>
            <a:r>
              <a:rPr lang="en-GB" altLang="en-US" dirty="0"/>
              <a:t>Production Engineer</a:t>
            </a:r>
          </a:p>
        </p:txBody>
      </p:sp>
      <p:sp>
        <p:nvSpPr>
          <p:cNvPr id="16389" name="Rectangle 2059">
            <a:extLst>
              <a:ext uri="{FF2B5EF4-FFF2-40B4-BE49-F238E27FC236}">
                <a16:creationId xmlns:a16="http://schemas.microsoft.com/office/drawing/2014/main" id="{22D26664-FA23-43AB-83E8-55109FE48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7625" y="2852738"/>
            <a:ext cx="1873250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Scott Mauchline</a:t>
            </a:r>
          </a:p>
          <a:p>
            <a:pPr algn="ctr"/>
            <a:r>
              <a:rPr lang="en-GB" altLang="en-US"/>
              <a:t>Production Engineer</a:t>
            </a:r>
          </a:p>
        </p:txBody>
      </p:sp>
      <p:cxnSp>
        <p:nvCxnSpPr>
          <p:cNvPr id="16390" name="Straight Connector 8">
            <a:extLst>
              <a:ext uri="{FF2B5EF4-FFF2-40B4-BE49-F238E27FC236}">
                <a16:creationId xmlns:a16="http://schemas.microsoft.com/office/drawing/2014/main" id="{89E085F8-12A2-4EC8-AD06-3DD7C6C945E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14463" y="2492375"/>
            <a:ext cx="6502400" cy="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91" name="Straight Connector 14">
            <a:extLst>
              <a:ext uri="{FF2B5EF4-FFF2-40B4-BE49-F238E27FC236}">
                <a16:creationId xmlns:a16="http://schemas.microsoft.com/office/drawing/2014/main" id="{EE31FF23-728F-49DC-BF07-1E718AA04FB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414463" y="2492375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92" name="Straight Connector 15">
            <a:extLst>
              <a:ext uri="{FF2B5EF4-FFF2-40B4-BE49-F238E27FC236}">
                <a16:creationId xmlns:a16="http://schemas.microsoft.com/office/drawing/2014/main" id="{ED5FE416-8657-42DC-B543-A0FCFC28372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708670" y="2132013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393" name="Text Box 2050">
            <a:extLst>
              <a:ext uri="{FF2B5EF4-FFF2-40B4-BE49-F238E27FC236}">
                <a16:creationId xmlns:a16="http://schemas.microsoft.com/office/drawing/2014/main" id="{3A85AC11-2554-4FB9-9D8F-C9DCF3D24F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6200" y="0"/>
            <a:ext cx="685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altLang="en-US" sz="4000" b="1" dirty="0">
                <a:solidFill>
                  <a:srgbClr val="0000CC"/>
                </a:solidFill>
              </a:rPr>
              <a:t>Production Engineering</a:t>
            </a:r>
          </a:p>
        </p:txBody>
      </p:sp>
      <p:sp>
        <p:nvSpPr>
          <p:cNvPr id="16396" name="Rectangle 2054">
            <a:extLst>
              <a:ext uri="{FF2B5EF4-FFF2-40B4-BE49-F238E27FC236}">
                <a16:creationId xmlns:a16="http://schemas.microsoft.com/office/drawing/2014/main" id="{98AAA0E9-8CC2-428B-99F0-AF8ACE727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6750" y="2851150"/>
            <a:ext cx="1800225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Ian Hutton</a:t>
            </a:r>
          </a:p>
          <a:p>
            <a:pPr algn="ctr"/>
            <a:r>
              <a:rPr lang="en-GB" altLang="en-US" dirty="0"/>
              <a:t>Maintenance Engineer</a:t>
            </a:r>
          </a:p>
        </p:txBody>
      </p:sp>
      <p:cxnSp>
        <p:nvCxnSpPr>
          <p:cNvPr id="16397" name="Straight Connector 14">
            <a:extLst>
              <a:ext uri="{FF2B5EF4-FFF2-40B4-BE49-F238E27FC236}">
                <a16:creationId xmlns:a16="http://schemas.microsoft.com/office/drawing/2014/main" id="{601DE084-DD7F-4947-9210-7AD7E4EF446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544888" y="2492375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98" name="Straight Connector 14">
            <a:extLst>
              <a:ext uri="{FF2B5EF4-FFF2-40B4-BE49-F238E27FC236}">
                <a16:creationId xmlns:a16="http://schemas.microsoft.com/office/drawing/2014/main" id="{57A97A3E-1DB7-4E11-9C9A-C50149DE480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842000" y="2492375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99" name="Straight Connector 14">
            <a:extLst>
              <a:ext uri="{FF2B5EF4-FFF2-40B4-BE49-F238E27FC236}">
                <a16:creationId xmlns:a16="http://schemas.microsoft.com/office/drawing/2014/main" id="{AB43AE5A-4D2A-4C55-A4B2-114C13C0022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916863" y="2492375"/>
            <a:ext cx="0" cy="36036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6" name="Picture 3">
            <a:extLst>
              <a:ext uri="{FF2B5EF4-FFF2-40B4-BE49-F238E27FC236}">
                <a16:creationId xmlns:a16="http://schemas.microsoft.com/office/drawing/2014/main" id="{5CF25E6A-24E8-49B1-96A9-F2D9AA79CD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3058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052">
            <a:extLst>
              <a:ext uri="{FF2B5EF4-FFF2-40B4-BE49-F238E27FC236}">
                <a16:creationId xmlns:a16="http://schemas.microsoft.com/office/drawing/2014/main" id="{7D825CCE-A7B8-482D-842B-BD111C552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9297" y="1114437"/>
            <a:ext cx="2861311" cy="12443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Steven Grahamslaw</a:t>
            </a:r>
          </a:p>
          <a:p>
            <a:pPr algn="ctr"/>
            <a:r>
              <a:rPr lang="en-GB" altLang="en-US" dirty="0"/>
              <a:t>Supply Chain</a:t>
            </a:r>
          </a:p>
          <a:p>
            <a:pPr algn="ctr"/>
            <a:r>
              <a:rPr lang="en-GB" altLang="en-US" dirty="0"/>
              <a:t> Manager</a:t>
            </a:r>
          </a:p>
        </p:txBody>
      </p:sp>
      <p:sp>
        <p:nvSpPr>
          <p:cNvPr id="9219" name="Rectangle 2054">
            <a:extLst>
              <a:ext uri="{FF2B5EF4-FFF2-40B4-BE49-F238E27FC236}">
                <a16:creationId xmlns:a16="http://schemas.microsoft.com/office/drawing/2014/main" id="{8652D779-EF67-4051-BF13-D429716B45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0772" y="3410953"/>
            <a:ext cx="1334153" cy="8568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Gail Holden</a:t>
            </a:r>
          </a:p>
          <a:p>
            <a:pPr algn="ctr"/>
            <a:r>
              <a:rPr lang="en-GB" altLang="en-US"/>
              <a:t>Planner </a:t>
            </a:r>
            <a:r>
              <a:rPr lang="en-GB" altLang="en-US" dirty="0"/>
              <a:t>/ Buyer</a:t>
            </a:r>
          </a:p>
        </p:txBody>
      </p:sp>
      <p:sp>
        <p:nvSpPr>
          <p:cNvPr id="9220" name="Rectangle 2056">
            <a:extLst>
              <a:ext uri="{FF2B5EF4-FFF2-40B4-BE49-F238E27FC236}">
                <a16:creationId xmlns:a16="http://schemas.microsoft.com/office/drawing/2014/main" id="{B1734DBD-DD29-402D-A175-38CD15C076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464" y="3401717"/>
            <a:ext cx="1405063" cy="8764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John Wright</a:t>
            </a:r>
          </a:p>
          <a:p>
            <a:pPr algn="ctr"/>
            <a:r>
              <a:rPr lang="en-GB" altLang="en-US"/>
              <a:t>Materials</a:t>
            </a:r>
          </a:p>
          <a:p>
            <a:pPr algn="ctr"/>
            <a:r>
              <a:rPr lang="en-GB" altLang="en-US"/>
              <a:t> Controller</a:t>
            </a:r>
            <a:endParaRPr lang="en-GB" altLang="en-US">
              <a:latin typeface="Times New Roman" panose="02020603050405020304" pitchFamily="18" charset="0"/>
            </a:endParaRPr>
          </a:p>
        </p:txBody>
      </p:sp>
      <p:cxnSp>
        <p:nvCxnSpPr>
          <p:cNvPr id="9222" name="Straight Connector 8">
            <a:extLst>
              <a:ext uri="{FF2B5EF4-FFF2-40B4-BE49-F238E27FC236}">
                <a16:creationId xmlns:a16="http://schemas.microsoft.com/office/drawing/2014/main" id="{3C8E3EE3-318D-43FD-A143-CD0331E706F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46076" y="2924944"/>
            <a:ext cx="6912768" cy="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Text Box 2050">
            <a:extLst>
              <a:ext uri="{FF2B5EF4-FFF2-40B4-BE49-F238E27FC236}">
                <a16:creationId xmlns:a16="http://schemas.microsoft.com/office/drawing/2014/main" id="{11D6230A-F9A0-4062-B271-4226116E2E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6200" y="0"/>
            <a:ext cx="685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altLang="en-US" sz="4000" b="1">
                <a:solidFill>
                  <a:srgbClr val="0000CC"/>
                </a:solidFill>
              </a:rPr>
              <a:t>Supply Chain</a:t>
            </a:r>
          </a:p>
        </p:txBody>
      </p:sp>
      <p:cxnSp>
        <p:nvCxnSpPr>
          <p:cNvPr id="9225" name="Straight Connector 69">
            <a:extLst>
              <a:ext uri="{FF2B5EF4-FFF2-40B4-BE49-F238E27FC236}">
                <a16:creationId xmlns:a16="http://schemas.microsoft.com/office/drawing/2014/main" id="{6B16D111-C4A6-4AD6-BBA1-E3B2AE9ACE4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96213" y="2373800"/>
            <a:ext cx="0" cy="551144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6" name="Straight Connector 69">
            <a:extLst>
              <a:ext uri="{FF2B5EF4-FFF2-40B4-BE49-F238E27FC236}">
                <a16:creationId xmlns:a16="http://schemas.microsoft.com/office/drawing/2014/main" id="{8D8A89CA-8DEA-410E-A81E-90D77492B1A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46076" y="2924944"/>
            <a:ext cx="0" cy="432048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38" name="Rectangle 2056">
            <a:extLst>
              <a:ext uri="{FF2B5EF4-FFF2-40B4-BE49-F238E27FC236}">
                <a16:creationId xmlns:a16="http://schemas.microsoft.com/office/drawing/2014/main" id="{3B3BE96E-B88B-462C-BE2D-746F02DA7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2259" y="3410953"/>
            <a:ext cx="1334154" cy="8764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Julie Myles</a:t>
            </a:r>
          </a:p>
          <a:p>
            <a:pPr algn="ctr"/>
            <a:r>
              <a:rPr lang="en-GB" altLang="en-US" dirty="0"/>
              <a:t>Buyer </a:t>
            </a:r>
          </a:p>
        </p:txBody>
      </p:sp>
      <p:cxnSp>
        <p:nvCxnSpPr>
          <p:cNvPr id="9239" name="Straight Connector 69">
            <a:extLst>
              <a:ext uri="{FF2B5EF4-FFF2-40B4-BE49-F238E27FC236}">
                <a16:creationId xmlns:a16="http://schemas.microsoft.com/office/drawing/2014/main" id="{5236A36D-17A7-4FBB-9C4D-486EC9E6B54B}"/>
              </a:ext>
            </a:extLst>
          </p:cNvPr>
          <p:cNvCxnSpPr>
            <a:cxnSpLocks noChangeShapeType="1"/>
            <a:stCxn id="4" idx="0"/>
          </p:cNvCxnSpPr>
          <p:nvPr/>
        </p:nvCxnSpPr>
        <p:spPr bwMode="auto">
          <a:xfrm flipV="1">
            <a:off x="5573593" y="2924944"/>
            <a:ext cx="0" cy="504257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4" name="Picture 3">
            <a:extLst>
              <a:ext uri="{FF2B5EF4-FFF2-40B4-BE49-F238E27FC236}">
                <a16:creationId xmlns:a16="http://schemas.microsoft.com/office/drawing/2014/main" id="{4E2ED865-D893-4CED-8103-BF4DA588F0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Connector 69">
            <a:extLst>
              <a:ext uri="{FF2B5EF4-FFF2-40B4-BE49-F238E27FC236}">
                <a16:creationId xmlns:a16="http://schemas.microsoft.com/office/drawing/2014/main" id="{7C43D8E5-4ED0-1DAE-8C1F-390156ADC479}"/>
              </a:ext>
            </a:extLst>
          </p:cNvPr>
          <p:cNvCxnSpPr>
            <a:cxnSpLocks noChangeShapeType="1"/>
            <a:stCxn id="9238" idx="0"/>
          </p:cNvCxnSpPr>
          <p:nvPr/>
        </p:nvCxnSpPr>
        <p:spPr bwMode="auto">
          <a:xfrm flipV="1">
            <a:off x="3269336" y="2924944"/>
            <a:ext cx="0" cy="486009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Rectangle 2056">
            <a:extLst>
              <a:ext uri="{FF2B5EF4-FFF2-40B4-BE49-F238E27FC236}">
                <a16:creationId xmlns:a16="http://schemas.microsoft.com/office/drawing/2014/main" id="{3EC8EF00-70F7-FA97-9EE0-4019AE3540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6516" y="3429201"/>
            <a:ext cx="1334153" cy="8678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Alicia Boyd</a:t>
            </a:r>
          </a:p>
          <a:p>
            <a:pPr algn="ctr"/>
            <a:r>
              <a:rPr lang="en-GB" altLang="en-US" dirty="0"/>
              <a:t>Planner / Buyer</a:t>
            </a:r>
          </a:p>
        </p:txBody>
      </p:sp>
      <p:cxnSp>
        <p:nvCxnSpPr>
          <p:cNvPr id="12" name="Straight Connector 69">
            <a:extLst>
              <a:ext uri="{FF2B5EF4-FFF2-40B4-BE49-F238E27FC236}">
                <a16:creationId xmlns:a16="http://schemas.microsoft.com/office/drawing/2014/main" id="{D4439293-F05B-7574-FD83-8C279102C6B4}"/>
              </a:ext>
            </a:extLst>
          </p:cNvPr>
          <p:cNvCxnSpPr>
            <a:cxnSpLocks noChangeShapeType="1"/>
            <a:stCxn id="9219" idx="0"/>
          </p:cNvCxnSpPr>
          <p:nvPr/>
        </p:nvCxnSpPr>
        <p:spPr bwMode="auto">
          <a:xfrm flipH="1" flipV="1">
            <a:off x="7877848" y="2924944"/>
            <a:ext cx="1" cy="486009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209431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>
            <a:extLst>
              <a:ext uri="{FF2B5EF4-FFF2-40B4-BE49-F238E27FC236}">
                <a16:creationId xmlns:a16="http://schemas.microsoft.com/office/drawing/2014/main" id="{B1801043-0C70-4271-96A2-24FF5C5D2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88" y="88900"/>
            <a:ext cx="8066087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solidFill>
                  <a:srgbClr val="0000CC"/>
                </a:solidFill>
              </a:rPr>
              <a:t>Warehouse</a:t>
            </a:r>
          </a:p>
        </p:txBody>
      </p:sp>
      <p:sp>
        <p:nvSpPr>
          <p:cNvPr id="14339" name="Rectangle 6">
            <a:extLst>
              <a:ext uri="{FF2B5EF4-FFF2-40B4-BE49-F238E27FC236}">
                <a16:creationId xmlns:a16="http://schemas.microsoft.com/office/drawing/2014/main" id="{A9B481BB-2779-4DEC-8185-3BEB228AF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8263" y="3213100"/>
            <a:ext cx="630237" cy="11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14340" name="Rectangle 7">
            <a:extLst>
              <a:ext uri="{FF2B5EF4-FFF2-40B4-BE49-F238E27FC236}">
                <a16:creationId xmlns:a16="http://schemas.microsoft.com/office/drawing/2014/main" id="{00B88D83-1506-4667-B1E1-E4D054DC6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1288" y="1855788"/>
            <a:ext cx="1392237" cy="14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14341" name="Rectangle 8">
            <a:extLst>
              <a:ext uri="{FF2B5EF4-FFF2-40B4-BE49-F238E27FC236}">
                <a16:creationId xmlns:a16="http://schemas.microsoft.com/office/drawing/2014/main" id="{617C8EBB-BDE2-484A-B3FA-40E628153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3375" y="2300288"/>
            <a:ext cx="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14349" name="Rectangle 17">
            <a:extLst>
              <a:ext uri="{FF2B5EF4-FFF2-40B4-BE49-F238E27FC236}">
                <a16:creationId xmlns:a16="http://schemas.microsoft.com/office/drawing/2014/main" id="{6233EF3B-F5D9-4B21-9B5F-BE3F181EE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4348" y="1067481"/>
            <a:ext cx="2066997" cy="118450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1200" dirty="0"/>
              <a:t>Steven Grahamslaw</a:t>
            </a:r>
          </a:p>
          <a:p>
            <a:pPr algn="ctr"/>
            <a:r>
              <a:rPr lang="en-GB" altLang="en-US" sz="1200" dirty="0"/>
              <a:t>Supply Chain Manager</a:t>
            </a:r>
          </a:p>
          <a:p>
            <a:pPr algn="ctr"/>
            <a:endParaRPr lang="en-GB" altLang="en-US" dirty="0"/>
          </a:p>
        </p:txBody>
      </p:sp>
      <p:cxnSp>
        <p:nvCxnSpPr>
          <p:cNvPr id="14352" name="Straight Connector 69">
            <a:extLst>
              <a:ext uri="{FF2B5EF4-FFF2-40B4-BE49-F238E27FC236}">
                <a16:creationId xmlns:a16="http://schemas.microsoft.com/office/drawing/2014/main" id="{061B287B-551D-49DB-A3C6-7DC949AD5B7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448870" y="2251990"/>
            <a:ext cx="0" cy="391776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3" name="Picture 3">
            <a:extLst>
              <a:ext uri="{FF2B5EF4-FFF2-40B4-BE49-F238E27FC236}">
                <a16:creationId xmlns:a16="http://schemas.microsoft.com/office/drawing/2014/main" id="{63BAB6CA-2352-4774-8361-651D3AF092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1">
            <a:extLst>
              <a:ext uri="{FF2B5EF4-FFF2-40B4-BE49-F238E27FC236}">
                <a16:creationId xmlns:a16="http://schemas.microsoft.com/office/drawing/2014/main" id="{D4944737-D31A-33BD-353D-210ADB4BE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772" y="4221088"/>
            <a:ext cx="764644" cy="9907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Stuart </a:t>
            </a:r>
          </a:p>
          <a:p>
            <a:pPr algn="ctr"/>
            <a:r>
              <a:rPr lang="en-GB" altLang="en-US" dirty="0"/>
              <a:t>Levey</a:t>
            </a:r>
          </a:p>
          <a:p>
            <a:pPr algn="ctr"/>
            <a:r>
              <a:rPr lang="en-GB" altLang="en-US" dirty="0"/>
              <a:t>Warehouse</a:t>
            </a:r>
          </a:p>
          <a:p>
            <a:pPr algn="ctr"/>
            <a:r>
              <a:rPr lang="en-GB" altLang="en-US" dirty="0"/>
              <a:t>Operator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702864C9-EC52-507E-7E58-0FC288A98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825" y="4229708"/>
            <a:ext cx="740909" cy="9907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Willie </a:t>
            </a:r>
          </a:p>
          <a:p>
            <a:pPr algn="ctr"/>
            <a:r>
              <a:rPr lang="en-GB" altLang="en-US" dirty="0"/>
              <a:t>Russell</a:t>
            </a:r>
          </a:p>
          <a:p>
            <a:pPr algn="ctr"/>
            <a:r>
              <a:rPr lang="en-GB" altLang="en-US" dirty="0"/>
              <a:t>Warehouse </a:t>
            </a:r>
          </a:p>
          <a:p>
            <a:pPr algn="ctr"/>
            <a:r>
              <a:rPr lang="en-GB" altLang="en-US" dirty="0"/>
              <a:t>Operator</a:t>
            </a:r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7421F6E9-F57D-049E-CD07-5D6631AAC49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422303" y="4223889"/>
            <a:ext cx="740909" cy="9907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Heather</a:t>
            </a:r>
          </a:p>
          <a:p>
            <a:pPr algn="ctr"/>
            <a:r>
              <a:rPr lang="en-GB" altLang="en-US" dirty="0"/>
              <a:t> Aird</a:t>
            </a:r>
          </a:p>
          <a:p>
            <a:pPr algn="ctr"/>
            <a:r>
              <a:rPr lang="en-GB" altLang="en-US" dirty="0"/>
              <a:t>Warehouse </a:t>
            </a:r>
          </a:p>
          <a:p>
            <a:pPr algn="ctr"/>
            <a:r>
              <a:rPr lang="en-GB" altLang="en-US" dirty="0"/>
              <a:t>Operator</a:t>
            </a:r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961C46D0-DF33-7E55-32F0-B8B75F33D78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721972" y="2662867"/>
            <a:ext cx="1547737" cy="9324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Grant </a:t>
            </a:r>
          </a:p>
          <a:p>
            <a:pPr algn="ctr"/>
            <a:r>
              <a:rPr lang="en-GB" altLang="en-US" dirty="0"/>
              <a:t>Mathieson</a:t>
            </a:r>
          </a:p>
          <a:p>
            <a:pPr algn="ctr"/>
            <a:r>
              <a:rPr lang="en-GB" altLang="en-US" dirty="0"/>
              <a:t>Warehouse</a:t>
            </a:r>
          </a:p>
          <a:p>
            <a:pPr algn="ctr"/>
            <a:r>
              <a:rPr lang="en-GB" altLang="en-US" dirty="0"/>
              <a:t>Team Lead</a:t>
            </a:r>
          </a:p>
        </p:txBody>
      </p:sp>
      <p:sp>
        <p:nvSpPr>
          <p:cNvPr id="9" name="Rectangle 21">
            <a:extLst>
              <a:ext uri="{FF2B5EF4-FFF2-40B4-BE49-F238E27FC236}">
                <a16:creationId xmlns:a16="http://schemas.microsoft.com/office/drawing/2014/main" id="{186BAB08-FDBC-E47F-C846-8C5C0DF9A9A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561606" y="4223889"/>
            <a:ext cx="792085" cy="9907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James</a:t>
            </a:r>
          </a:p>
          <a:p>
            <a:pPr algn="ctr"/>
            <a:r>
              <a:rPr lang="en-GB" altLang="en-US" dirty="0"/>
              <a:t>Meaney</a:t>
            </a:r>
          </a:p>
          <a:p>
            <a:pPr algn="ctr"/>
            <a:r>
              <a:rPr lang="en-GB" altLang="en-US" dirty="0"/>
              <a:t>Warehouse</a:t>
            </a:r>
          </a:p>
          <a:p>
            <a:pPr algn="ctr"/>
            <a:r>
              <a:rPr lang="en-GB" altLang="en-US" dirty="0"/>
              <a:t>Operator</a:t>
            </a:r>
          </a:p>
        </p:txBody>
      </p:sp>
      <p:sp>
        <p:nvSpPr>
          <p:cNvPr id="10" name="Rectangle 21">
            <a:extLst>
              <a:ext uri="{FF2B5EF4-FFF2-40B4-BE49-F238E27FC236}">
                <a16:creationId xmlns:a16="http://schemas.microsoft.com/office/drawing/2014/main" id="{2643CDE0-93A5-8E15-0D2D-9DBEB34BB33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800511" y="4205873"/>
            <a:ext cx="792086" cy="9907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Terry</a:t>
            </a:r>
          </a:p>
          <a:p>
            <a:pPr algn="ctr"/>
            <a:r>
              <a:rPr lang="en-GB" altLang="en-US" dirty="0"/>
              <a:t>Reilly</a:t>
            </a:r>
          </a:p>
          <a:p>
            <a:pPr algn="ctr"/>
            <a:r>
              <a:rPr lang="en-GB" altLang="en-US" dirty="0"/>
              <a:t>Warehouse</a:t>
            </a:r>
          </a:p>
          <a:p>
            <a:pPr algn="ctr"/>
            <a:r>
              <a:rPr lang="en-GB" altLang="en-US" dirty="0"/>
              <a:t>Operator</a:t>
            </a:r>
          </a:p>
        </p:txBody>
      </p:sp>
      <p:sp>
        <p:nvSpPr>
          <p:cNvPr id="11" name="Rectangle 21">
            <a:extLst>
              <a:ext uri="{FF2B5EF4-FFF2-40B4-BE49-F238E27FC236}">
                <a16:creationId xmlns:a16="http://schemas.microsoft.com/office/drawing/2014/main" id="{5B9C8D27-677B-E0DE-0A6C-830B2ABDE19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095244" y="4196674"/>
            <a:ext cx="792087" cy="10314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Todd </a:t>
            </a:r>
          </a:p>
          <a:p>
            <a:pPr algn="ctr"/>
            <a:r>
              <a:rPr lang="en-GB" altLang="en-US" dirty="0"/>
              <a:t>O’Donnell</a:t>
            </a:r>
          </a:p>
          <a:p>
            <a:pPr algn="ctr"/>
            <a:r>
              <a:rPr lang="en-GB" altLang="en-US" dirty="0"/>
              <a:t>Warehouse </a:t>
            </a:r>
          </a:p>
          <a:p>
            <a:pPr algn="ctr"/>
            <a:r>
              <a:rPr lang="en-GB" altLang="en-US" dirty="0"/>
              <a:t>Team Lead</a:t>
            </a:r>
          </a:p>
        </p:txBody>
      </p:sp>
      <p:sp>
        <p:nvSpPr>
          <p:cNvPr id="42" name="Rectangle 21">
            <a:extLst>
              <a:ext uri="{FF2B5EF4-FFF2-40B4-BE49-F238E27FC236}">
                <a16:creationId xmlns:a16="http://schemas.microsoft.com/office/drawing/2014/main" id="{242CCD09-75DA-21E9-E284-4D913994C91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564584" y="4196674"/>
            <a:ext cx="792087" cy="9907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 Ian </a:t>
            </a:r>
          </a:p>
          <a:p>
            <a:pPr algn="ctr"/>
            <a:r>
              <a:rPr lang="en-GB" altLang="en-US" dirty="0"/>
              <a:t>Cram</a:t>
            </a:r>
          </a:p>
          <a:p>
            <a:pPr algn="ctr"/>
            <a:r>
              <a:rPr lang="en-GB" altLang="en-US" dirty="0"/>
              <a:t>Warehouse</a:t>
            </a:r>
          </a:p>
          <a:p>
            <a:pPr algn="ctr"/>
            <a:r>
              <a:rPr lang="en-GB" altLang="en-US" dirty="0"/>
              <a:t>Operator</a:t>
            </a:r>
          </a:p>
        </p:txBody>
      </p:sp>
      <p:sp>
        <p:nvSpPr>
          <p:cNvPr id="2" name="Rectangle 21">
            <a:extLst>
              <a:ext uri="{FF2B5EF4-FFF2-40B4-BE49-F238E27FC236}">
                <a16:creationId xmlns:a16="http://schemas.microsoft.com/office/drawing/2014/main" id="{E2A6EA20-40D8-31FC-9F11-F75AE4819B9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390716" y="4203012"/>
            <a:ext cx="792087" cy="9843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Angus</a:t>
            </a:r>
          </a:p>
          <a:p>
            <a:pPr algn="ctr"/>
            <a:r>
              <a:rPr lang="en-GB" altLang="en-US" dirty="0"/>
              <a:t>MacDonald</a:t>
            </a:r>
          </a:p>
          <a:p>
            <a:pPr algn="ctr"/>
            <a:r>
              <a:rPr lang="en-GB" altLang="en-US" dirty="0"/>
              <a:t>Warehouse</a:t>
            </a:r>
          </a:p>
          <a:p>
            <a:pPr algn="ctr"/>
            <a:r>
              <a:rPr lang="en-GB" altLang="en-US" dirty="0"/>
              <a:t>Operator</a:t>
            </a:r>
          </a:p>
        </p:txBody>
      </p:sp>
      <p:cxnSp>
        <p:nvCxnSpPr>
          <p:cNvPr id="3" name="Straight Connector 31">
            <a:extLst>
              <a:ext uri="{FF2B5EF4-FFF2-40B4-BE49-F238E27FC236}">
                <a16:creationId xmlns:a16="http://schemas.microsoft.com/office/drawing/2014/main" id="{D74657E2-AB07-D820-6071-FD692AF353C4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85788" y="3904688"/>
            <a:ext cx="8374839" cy="417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Connector 69">
            <a:extLst>
              <a:ext uri="{FF2B5EF4-FFF2-40B4-BE49-F238E27FC236}">
                <a16:creationId xmlns:a16="http://schemas.microsoft.com/office/drawing/2014/main" id="{D3B288E2-9571-8854-6318-A4164C51BAF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85788" y="3905623"/>
            <a:ext cx="0" cy="291051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69">
            <a:extLst>
              <a:ext uri="{FF2B5EF4-FFF2-40B4-BE49-F238E27FC236}">
                <a16:creationId xmlns:a16="http://schemas.microsoft.com/office/drawing/2014/main" id="{CCADD06B-121A-1947-3F39-A58D0DEAC5A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58279" y="3905623"/>
            <a:ext cx="0" cy="279656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Straight Connector 69">
            <a:extLst>
              <a:ext uri="{FF2B5EF4-FFF2-40B4-BE49-F238E27FC236}">
                <a16:creationId xmlns:a16="http://schemas.microsoft.com/office/drawing/2014/main" id="{A254800C-93F7-1386-A2B9-5B22C4146B75}"/>
              </a:ext>
            </a:extLst>
          </p:cNvPr>
          <p:cNvCxnSpPr>
            <a:cxnSpLocks noChangeShapeType="1"/>
            <a:stCxn id="6" idx="0"/>
          </p:cNvCxnSpPr>
          <p:nvPr/>
        </p:nvCxnSpPr>
        <p:spPr bwMode="auto">
          <a:xfrm flipV="1">
            <a:off x="2792757" y="3944890"/>
            <a:ext cx="0" cy="278999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Connector 69">
            <a:extLst>
              <a:ext uri="{FF2B5EF4-FFF2-40B4-BE49-F238E27FC236}">
                <a16:creationId xmlns:a16="http://schemas.microsoft.com/office/drawing/2014/main" id="{52D6376E-5567-376F-CDCE-9BA0882BFA0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957648" y="3926874"/>
            <a:ext cx="0" cy="278999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Straight Connector 69">
            <a:extLst>
              <a:ext uri="{FF2B5EF4-FFF2-40B4-BE49-F238E27FC236}">
                <a16:creationId xmlns:a16="http://schemas.microsoft.com/office/drawing/2014/main" id="{849B6A6B-5F3D-59FC-D05D-E9AB655CAE5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74618" y="3938033"/>
            <a:ext cx="0" cy="278629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Connector 69">
            <a:extLst>
              <a:ext uri="{FF2B5EF4-FFF2-40B4-BE49-F238E27FC236}">
                <a16:creationId xmlns:a16="http://schemas.microsoft.com/office/drawing/2014/main" id="{E9747CF0-C9C6-66E1-C5FA-A42B9A51EA5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471430" y="3920029"/>
            <a:ext cx="1155" cy="251414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Straight Connector 69">
            <a:extLst>
              <a:ext uri="{FF2B5EF4-FFF2-40B4-BE49-F238E27FC236}">
                <a16:creationId xmlns:a16="http://schemas.microsoft.com/office/drawing/2014/main" id="{499111FC-8F89-FE81-DCDB-36BAA0EA5B8E}"/>
              </a:ext>
            </a:extLst>
          </p:cNvPr>
          <p:cNvCxnSpPr>
            <a:cxnSpLocks noChangeShapeType="1"/>
            <a:endCxn id="2" idx="0"/>
          </p:cNvCxnSpPr>
          <p:nvPr/>
        </p:nvCxnSpPr>
        <p:spPr bwMode="auto">
          <a:xfrm>
            <a:off x="7786759" y="3920029"/>
            <a:ext cx="0" cy="28298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Connector 69">
            <a:extLst>
              <a:ext uri="{FF2B5EF4-FFF2-40B4-BE49-F238E27FC236}">
                <a16:creationId xmlns:a16="http://schemas.microsoft.com/office/drawing/2014/main" id="{21FE0E29-2EBC-0EE0-B7F5-2A9FD73956AF}"/>
              </a:ext>
            </a:extLst>
          </p:cNvPr>
          <p:cNvCxnSpPr>
            <a:cxnSpLocks noChangeShapeType="1"/>
            <a:endCxn id="42" idx="0"/>
          </p:cNvCxnSpPr>
          <p:nvPr/>
        </p:nvCxnSpPr>
        <p:spPr bwMode="auto">
          <a:xfrm>
            <a:off x="8960627" y="3910818"/>
            <a:ext cx="0" cy="285856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2" name="Straight Connector 69">
            <a:extLst>
              <a:ext uri="{FF2B5EF4-FFF2-40B4-BE49-F238E27FC236}">
                <a16:creationId xmlns:a16="http://schemas.microsoft.com/office/drawing/2014/main" id="{8CCA5391-F50A-A31F-0DCF-6BAED583E2F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455271" y="3595307"/>
            <a:ext cx="0" cy="310316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173276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>
            <a:extLst>
              <a:ext uri="{FF2B5EF4-FFF2-40B4-BE49-F238E27FC236}">
                <a16:creationId xmlns:a16="http://schemas.microsoft.com/office/drawing/2014/main" id="{375208E1-F3FA-4BA5-99C8-322B19FE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526" y="1601971"/>
            <a:ext cx="2726538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Douglas MacLachlan</a:t>
            </a:r>
          </a:p>
          <a:p>
            <a:pPr algn="ctr"/>
            <a:r>
              <a:rPr lang="en-GB" altLang="en-US" dirty="0"/>
              <a:t>Technical Director</a:t>
            </a:r>
          </a:p>
        </p:txBody>
      </p:sp>
      <p:sp>
        <p:nvSpPr>
          <p:cNvPr id="25603" name="Rectangle 31">
            <a:extLst>
              <a:ext uri="{FF2B5EF4-FFF2-40B4-BE49-F238E27FC236}">
                <a16:creationId xmlns:a16="http://schemas.microsoft.com/office/drawing/2014/main" id="{6E3B46C9-E28D-43D0-833C-09DEB3830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938" y="3268421"/>
            <a:ext cx="1800225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 dirty="0">
              <a:latin typeface="Times New Roman" panose="02020603050405020304" pitchFamily="18" charset="0"/>
            </a:endParaRPr>
          </a:p>
        </p:txBody>
      </p:sp>
      <p:sp>
        <p:nvSpPr>
          <p:cNvPr id="25604" name="Rectangle 32">
            <a:extLst>
              <a:ext uri="{FF2B5EF4-FFF2-40B4-BE49-F238E27FC236}">
                <a16:creationId xmlns:a16="http://schemas.microsoft.com/office/drawing/2014/main" id="{1444831D-EDFD-4649-B68F-ED2063597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9427" y="3283255"/>
            <a:ext cx="1800225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Stephen MacDonald</a:t>
            </a:r>
          </a:p>
          <a:p>
            <a:pPr algn="ctr"/>
            <a:r>
              <a:rPr lang="en-GB" altLang="en-US" dirty="0"/>
              <a:t>Technical Manager</a:t>
            </a:r>
          </a:p>
        </p:txBody>
      </p:sp>
      <p:sp>
        <p:nvSpPr>
          <p:cNvPr id="25605" name="Rectangle 33">
            <a:extLst>
              <a:ext uri="{FF2B5EF4-FFF2-40B4-BE49-F238E27FC236}">
                <a16:creationId xmlns:a16="http://schemas.microsoft.com/office/drawing/2014/main" id="{3FC88DC0-C0F6-4A94-BA32-328E335B1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1476" y="3266833"/>
            <a:ext cx="1798638" cy="1081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/>
              <a:t>S</a:t>
            </a:r>
            <a:r>
              <a:rPr lang="en-GB" altLang="en-US" dirty="0"/>
              <a:t>teven Reid</a:t>
            </a:r>
          </a:p>
          <a:p>
            <a:pPr algn="ctr"/>
            <a:r>
              <a:rPr lang="en-GB" altLang="en-US" dirty="0"/>
              <a:t>Lab Team Lead</a:t>
            </a:r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70EE4E7E-46E8-4C6E-BD0B-6F0E06D9BC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19192" y="5661025"/>
            <a:ext cx="640041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D8DCC93-E92A-7464-E3AF-B882BAF43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Engineering / Technical Services</a:t>
            </a:r>
            <a:br>
              <a:rPr lang="en-GB" sz="40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3BB8D94-DB7E-B0EF-F7DE-41BF94853D40}"/>
              </a:ext>
            </a:extLst>
          </p:cNvPr>
          <p:cNvSpPr txBox="1"/>
          <p:nvPr/>
        </p:nvSpPr>
        <p:spPr>
          <a:xfrm>
            <a:off x="-833353" y="3607322"/>
            <a:ext cx="476134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altLang="en-US" dirty="0"/>
              <a:t>Susan Goldie</a:t>
            </a:r>
          </a:p>
          <a:p>
            <a:pPr algn="ctr"/>
            <a:r>
              <a:rPr lang="en-GB" altLang="en-US" dirty="0"/>
              <a:t>Design Team Lead</a:t>
            </a:r>
          </a:p>
        </p:txBody>
      </p:sp>
      <p:cxnSp>
        <p:nvCxnSpPr>
          <p:cNvPr id="11" name="Straight Connector 8">
            <a:extLst>
              <a:ext uri="{FF2B5EF4-FFF2-40B4-BE49-F238E27FC236}">
                <a16:creationId xmlns:a16="http://schemas.microsoft.com/office/drawing/2014/main" id="{E7633763-D934-B447-BC4C-4C259CBAC1A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22140" y="2996952"/>
            <a:ext cx="5904656" cy="0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69">
            <a:extLst>
              <a:ext uri="{FF2B5EF4-FFF2-40B4-BE49-F238E27FC236}">
                <a16:creationId xmlns:a16="http://schemas.microsoft.com/office/drawing/2014/main" id="{7BB21554-11BD-698D-5F15-756447E4A33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522140" y="2996952"/>
            <a:ext cx="0" cy="28630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Connector 69">
            <a:extLst>
              <a:ext uri="{FF2B5EF4-FFF2-40B4-BE49-F238E27FC236}">
                <a16:creationId xmlns:a16="http://schemas.microsoft.com/office/drawing/2014/main" id="{33CD3C38-F2D0-50DC-1C4B-12317BFD7AD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474468" y="2980530"/>
            <a:ext cx="0" cy="28630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69">
            <a:extLst>
              <a:ext uri="{FF2B5EF4-FFF2-40B4-BE49-F238E27FC236}">
                <a16:creationId xmlns:a16="http://schemas.microsoft.com/office/drawing/2014/main" id="{87B16C5A-7228-A40F-948B-46305BF66F7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426796" y="2996952"/>
            <a:ext cx="0" cy="28630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Straight Connector 69">
            <a:extLst>
              <a:ext uri="{FF2B5EF4-FFF2-40B4-BE49-F238E27FC236}">
                <a16:creationId xmlns:a16="http://schemas.microsoft.com/office/drawing/2014/main" id="{3020403E-653F-2712-AF46-761219C0F59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474468" y="2694227"/>
            <a:ext cx="0" cy="286303"/>
          </a:xfrm>
          <a:prstGeom prst="line">
            <a:avLst/>
          </a:prstGeom>
          <a:noFill/>
          <a:ln w="15875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6712751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template">
  <a:themeElements>
    <a:clrScheme name="Powerpoint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owerpoint 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\\Falcon2\Private\per01\Admin Services\Stationery\2008\Powerpoint template.ppt</Template>
  <TotalTime>16830</TotalTime>
  <Words>862</Words>
  <Application>Microsoft Office PowerPoint</Application>
  <PresentationFormat>Custom</PresentationFormat>
  <Paragraphs>461</Paragraphs>
  <Slides>22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Times New Roman</vt:lpstr>
      <vt:lpstr>Powerpoint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Engineering / Technical Services </vt:lpstr>
      <vt:lpstr>PowerPoint Presentation</vt:lpstr>
      <vt:lpstr>PowerPoint Presentation</vt:lpstr>
      <vt:lpstr>PowerPoint Presentation</vt:lpstr>
      <vt:lpstr>PowerPoint Presentation</vt:lpstr>
      <vt:lpstr>SHEQ</vt:lpstr>
      <vt:lpstr>PowerPoint Presentation</vt:lpstr>
      <vt:lpstr>PowerPoint Presentation</vt:lpstr>
      <vt:lpstr>PowerPoint Presentation</vt:lpstr>
      <vt:lpstr>PowerPoint Presentation</vt:lpstr>
      <vt:lpstr>Customer Service/Finance/I.T.</vt:lpstr>
      <vt:lpstr>PowerPoint Presentation</vt:lpstr>
      <vt:lpstr>PowerPoint Presentation</vt:lpstr>
      <vt:lpstr>PowerPoint Presentation</vt:lpstr>
    </vt:vector>
  </TitlesOfParts>
  <Company>Falcon FoodService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 Radtkowski</dc:creator>
  <cp:lastModifiedBy>Wendy Rodgers</cp:lastModifiedBy>
  <cp:revision>1062</cp:revision>
  <cp:lastPrinted>2023-03-13T10:19:05Z</cp:lastPrinted>
  <dcterms:created xsi:type="dcterms:W3CDTF">2002-01-24T13:52:37Z</dcterms:created>
  <dcterms:modified xsi:type="dcterms:W3CDTF">2024-11-06T12:11:53Z</dcterms:modified>
</cp:coreProperties>
</file>